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95" r:id="rId2"/>
    <p:sldId id="257" r:id="rId3"/>
    <p:sldId id="294" r:id="rId4"/>
    <p:sldId id="262" r:id="rId5"/>
    <p:sldId id="263" r:id="rId6"/>
    <p:sldId id="311" r:id="rId7"/>
    <p:sldId id="313" r:id="rId8"/>
    <p:sldId id="312" r:id="rId9"/>
    <p:sldId id="314" r:id="rId10"/>
    <p:sldId id="264" r:id="rId11"/>
    <p:sldId id="318" r:id="rId12"/>
    <p:sldId id="297" r:id="rId13"/>
    <p:sldId id="317" r:id="rId14"/>
    <p:sldId id="325" r:id="rId15"/>
    <p:sldId id="326" r:id="rId16"/>
    <p:sldId id="319" r:id="rId17"/>
    <p:sldId id="282" r:id="rId18"/>
    <p:sldId id="267" r:id="rId19"/>
    <p:sldId id="321" r:id="rId20"/>
    <p:sldId id="315" r:id="rId21"/>
    <p:sldId id="324" r:id="rId22"/>
    <p:sldId id="268" r:id="rId23"/>
    <p:sldId id="316" r:id="rId24"/>
    <p:sldId id="301" r:id="rId25"/>
    <p:sldId id="278" r:id="rId26"/>
    <p:sldId id="300" r:id="rId27"/>
    <p:sldId id="303" r:id="rId28"/>
    <p:sldId id="279" r:id="rId29"/>
    <p:sldId id="281" r:id="rId30"/>
    <p:sldId id="280" r:id="rId31"/>
    <p:sldId id="284" r:id="rId32"/>
    <p:sldId id="285" r:id="rId33"/>
    <p:sldId id="286" r:id="rId34"/>
    <p:sldId id="305" r:id="rId35"/>
    <p:sldId id="320" r:id="rId36"/>
    <p:sldId id="287" r:id="rId37"/>
    <p:sldId id="288" r:id="rId38"/>
    <p:sldId id="289" r:id="rId39"/>
    <p:sldId id="290" r:id="rId40"/>
    <p:sldId id="322" r:id="rId41"/>
    <p:sldId id="323" r:id="rId42"/>
    <p:sldId id="291" r:id="rId43"/>
    <p:sldId id="327" r:id="rId44"/>
    <p:sldId id="328" r:id="rId45"/>
    <p:sldId id="329" r:id="rId46"/>
    <p:sldId id="270" r:id="rId47"/>
    <p:sldId id="307" r:id="rId48"/>
    <p:sldId id="292" r:id="rId49"/>
    <p:sldId id="269" r:id="rId50"/>
    <p:sldId id="271" r:id="rId51"/>
    <p:sldId id="272" r:id="rId52"/>
    <p:sldId id="273" r:id="rId53"/>
    <p:sldId id="298" r:id="rId54"/>
    <p:sldId id="310" r:id="rId55"/>
    <p:sldId id="309" r:id="rId56"/>
    <p:sldId id="304" r:id="rId57"/>
    <p:sldId id="306" r:id="rId58"/>
    <p:sldId id="266" r:id="rId59"/>
    <p:sldId id="330" r:id="rId60"/>
    <p:sldId id="331" r:id="rId61"/>
    <p:sldId id="332" r:id="rId62"/>
    <p:sldId id="333" r:id="rId63"/>
    <p:sldId id="334" r:id="rId64"/>
    <p:sldId id="335" r:id="rId65"/>
    <p:sldId id="342" r:id="rId66"/>
    <p:sldId id="336" r:id="rId67"/>
    <p:sldId id="341" r:id="rId68"/>
    <p:sldId id="337" r:id="rId69"/>
    <p:sldId id="338" r:id="rId70"/>
    <p:sldId id="339" r:id="rId71"/>
    <p:sldId id="340"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05" autoAdjust="0"/>
  </p:normalViewPr>
  <p:slideViewPr>
    <p:cSldViewPr>
      <p:cViewPr varScale="1">
        <p:scale>
          <a:sx n="68" d="100"/>
          <a:sy n="68" d="100"/>
        </p:scale>
        <p:origin x="144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88A766-1B45-4532-9640-03B5940F8383}"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IN"/>
        </a:p>
      </dgm:t>
    </dgm:pt>
    <dgm:pt modelId="{9EE7BB34-49CF-4FBE-AD5B-95D00110678A}">
      <dgm:prSet phldrT="[Text]" custT="1"/>
      <dgm:spPr/>
      <dgm:t>
        <a:bodyPr/>
        <a:lstStyle/>
        <a:p>
          <a:r>
            <a:rPr lang="en-IN" sz="1700" dirty="0" smtClean="0"/>
            <a:t>First case of HIV (HIV-1) diagnosed in Chennai (1986)</a:t>
          </a:r>
          <a:endParaRPr lang="en-IN" sz="1700" dirty="0"/>
        </a:p>
      </dgm:t>
    </dgm:pt>
    <dgm:pt modelId="{88FD45D0-2CDD-450F-8B94-C3C88EE75761}" type="parTrans" cxnId="{A7F962E9-D81B-4F2D-B403-59F62BE98B04}">
      <dgm:prSet/>
      <dgm:spPr/>
      <dgm:t>
        <a:bodyPr/>
        <a:lstStyle/>
        <a:p>
          <a:endParaRPr lang="en-IN"/>
        </a:p>
      </dgm:t>
    </dgm:pt>
    <dgm:pt modelId="{33126555-0960-4204-89F6-87B1A8F894E1}" type="sibTrans" cxnId="{A7F962E9-D81B-4F2D-B403-59F62BE98B04}">
      <dgm:prSet/>
      <dgm:spPr/>
      <dgm:t>
        <a:bodyPr/>
        <a:lstStyle/>
        <a:p>
          <a:endParaRPr lang="en-IN"/>
        </a:p>
      </dgm:t>
    </dgm:pt>
    <dgm:pt modelId="{386FBF5A-89AC-4A7B-A612-03187C003594}">
      <dgm:prSet phldrT="[Text]" custT="1"/>
      <dgm:spPr/>
      <dgm:t>
        <a:bodyPr/>
        <a:lstStyle/>
        <a:p>
          <a:r>
            <a:rPr lang="en-IN" sz="1700" dirty="0" smtClean="0"/>
            <a:t>National AIDS Committee (1987)</a:t>
          </a:r>
          <a:endParaRPr lang="en-IN" sz="1700" dirty="0"/>
        </a:p>
      </dgm:t>
    </dgm:pt>
    <dgm:pt modelId="{0AAC263B-002A-4832-990D-46454F87A0B3}" type="parTrans" cxnId="{3730772B-DDC0-4ECC-BDC7-8A4F7B1DF080}">
      <dgm:prSet/>
      <dgm:spPr/>
      <dgm:t>
        <a:bodyPr/>
        <a:lstStyle/>
        <a:p>
          <a:endParaRPr lang="en-IN"/>
        </a:p>
      </dgm:t>
    </dgm:pt>
    <dgm:pt modelId="{30FCD84A-7295-46F5-9665-30EED902CE10}" type="sibTrans" cxnId="{3730772B-DDC0-4ECC-BDC7-8A4F7B1DF080}">
      <dgm:prSet/>
      <dgm:spPr/>
      <dgm:t>
        <a:bodyPr/>
        <a:lstStyle/>
        <a:p>
          <a:endParaRPr lang="en-IN"/>
        </a:p>
      </dgm:t>
    </dgm:pt>
    <dgm:pt modelId="{1321B5C1-F0C6-48CB-A91F-843EFB2B917F}">
      <dgm:prSet phldrT="[Text]" custT="1"/>
      <dgm:spPr/>
      <dgm:t>
        <a:bodyPr/>
        <a:lstStyle/>
        <a:p>
          <a:r>
            <a:rPr lang="en-US" sz="1700" dirty="0" smtClean="0"/>
            <a:t>AIDS </a:t>
          </a:r>
          <a:r>
            <a:rPr lang="en-US" sz="1700" i="1" dirty="0" err="1" smtClean="0"/>
            <a:t>Bhedbhav</a:t>
          </a:r>
          <a:r>
            <a:rPr lang="en-US" sz="1700" i="1" dirty="0" smtClean="0"/>
            <a:t> </a:t>
          </a:r>
          <a:r>
            <a:rPr lang="en-US" sz="1700" i="1" dirty="0" err="1" smtClean="0"/>
            <a:t>Virodhi</a:t>
          </a:r>
          <a:r>
            <a:rPr lang="en-US" sz="1700" i="1" dirty="0" smtClean="0"/>
            <a:t> </a:t>
          </a:r>
          <a:r>
            <a:rPr lang="en-US" sz="1700" i="1" dirty="0" err="1" smtClean="0"/>
            <a:t>Andolan</a:t>
          </a:r>
          <a:r>
            <a:rPr lang="en-US" sz="1700" dirty="0" smtClean="0"/>
            <a:t> (AIDS Anti-Discrimination Movement) in 1989</a:t>
          </a:r>
          <a:endParaRPr lang="en-IN" sz="1700" dirty="0"/>
        </a:p>
      </dgm:t>
    </dgm:pt>
    <dgm:pt modelId="{D8B61FFE-42A8-462B-8946-0657D09AC9C3}" type="parTrans" cxnId="{F75D7263-A845-4CFB-B02C-6C74CE3361C0}">
      <dgm:prSet/>
      <dgm:spPr/>
      <dgm:t>
        <a:bodyPr/>
        <a:lstStyle/>
        <a:p>
          <a:endParaRPr lang="en-IN"/>
        </a:p>
      </dgm:t>
    </dgm:pt>
    <dgm:pt modelId="{37D6E648-74E0-4DD6-BC06-80940A984584}" type="sibTrans" cxnId="{F75D7263-A845-4CFB-B02C-6C74CE3361C0}">
      <dgm:prSet/>
      <dgm:spPr/>
      <dgm:t>
        <a:bodyPr/>
        <a:lstStyle/>
        <a:p>
          <a:endParaRPr lang="en-IN"/>
        </a:p>
      </dgm:t>
    </dgm:pt>
    <dgm:pt modelId="{487FEE7D-F4EF-4FDF-9FF9-5D62AF4E58C2}">
      <dgm:prSet phldrT="[Text]" custT="1"/>
      <dgm:spPr/>
      <dgm:t>
        <a:bodyPr/>
        <a:lstStyle/>
        <a:p>
          <a:r>
            <a:rPr lang="en-US" sz="1400" dirty="0" err="1" smtClean="0"/>
            <a:t>Naz</a:t>
          </a:r>
          <a:r>
            <a:rPr lang="en-US" sz="1400" dirty="0" smtClean="0"/>
            <a:t> Foundation and self-help NGOs like the Indian Network for Positive People [INP+]  got involved in advocacy, medico-legal support</a:t>
          </a:r>
          <a:endParaRPr lang="en-IN" sz="1400" dirty="0"/>
        </a:p>
      </dgm:t>
    </dgm:pt>
    <dgm:pt modelId="{FE2CD45C-CCB5-4FF4-8646-A9EBA68EE76E}" type="parTrans" cxnId="{63601B11-70E0-47C3-A3AE-CF0A5102AEB2}">
      <dgm:prSet/>
      <dgm:spPr/>
      <dgm:t>
        <a:bodyPr/>
        <a:lstStyle/>
        <a:p>
          <a:endParaRPr lang="en-IN"/>
        </a:p>
      </dgm:t>
    </dgm:pt>
    <dgm:pt modelId="{B98EB8E0-BC1E-4456-B44F-B22F537F5EB0}" type="sibTrans" cxnId="{63601B11-70E0-47C3-A3AE-CF0A5102AEB2}">
      <dgm:prSet/>
      <dgm:spPr/>
      <dgm:t>
        <a:bodyPr/>
        <a:lstStyle/>
        <a:p>
          <a:endParaRPr lang="en-IN"/>
        </a:p>
      </dgm:t>
    </dgm:pt>
    <dgm:pt modelId="{140D5B8A-A320-40CC-9A14-010C8347133E}">
      <dgm:prSet phldrT="[Text]" custT="1"/>
      <dgm:spPr/>
      <dgm:t>
        <a:bodyPr/>
        <a:lstStyle/>
        <a:p>
          <a:r>
            <a:rPr lang="en-US" sz="1400" dirty="0" smtClean="0"/>
            <a:t>National AIDS Control </a:t>
          </a:r>
          <a:r>
            <a:rPr lang="en-US" sz="1400" dirty="0" err="1" smtClean="0"/>
            <a:t>Organisation</a:t>
          </a:r>
          <a:r>
            <a:rPr lang="en-US" sz="1400" dirty="0" smtClean="0"/>
            <a:t> [NACO], was formed in 1992 as a semi-autonomous ‘temporary project management </a:t>
          </a:r>
          <a:r>
            <a:rPr lang="en-US" sz="1400" dirty="0" err="1" smtClean="0"/>
            <a:t>organisation</a:t>
          </a:r>
          <a:r>
            <a:rPr lang="en-US" sz="1400" dirty="0" smtClean="0"/>
            <a:t>’</a:t>
          </a:r>
          <a:endParaRPr lang="en-IN" sz="1400" dirty="0"/>
        </a:p>
      </dgm:t>
    </dgm:pt>
    <dgm:pt modelId="{3CF6D005-F55B-418D-BF04-DAFA1F25A195}" type="parTrans" cxnId="{634F28DC-3689-4080-B3DE-ED8181301134}">
      <dgm:prSet/>
      <dgm:spPr/>
      <dgm:t>
        <a:bodyPr/>
        <a:lstStyle/>
        <a:p>
          <a:endParaRPr lang="en-IN"/>
        </a:p>
      </dgm:t>
    </dgm:pt>
    <dgm:pt modelId="{E543D701-0413-440D-98C1-D9128877BEE7}" type="sibTrans" cxnId="{634F28DC-3689-4080-B3DE-ED8181301134}">
      <dgm:prSet/>
      <dgm:spPr/>
      <dgm:t>
        <a:bodyPr/>
        <a:lstStyle/>
        <a:p>
          <a:endParaRPr lang="en-IN"/>
        </a:p>
      </dgm:t>
    </dgm:pt>
    <dgm:pt modelId="{F4177210-4909-43EA-A772-2DF04CBC4CAB}">
      <dgm:prSet phldrT="[Text]" custT="1"/>
      <dgm:spPr/>
      <dgm:t>
        <a:bodyPr/>
        <a:lstStyle/>
        <a:p>
          <a:r>
            <a:rPr lang="en-US" sz="1700" dirty="0" smtClean="0"/>
            <a:t>IDA credit of 84 million USD to start the first National AIDS Control Program.</a:t>
          </a:r>
          <a:endParaRPr lang="en-IN" sz="1700" dirty="0"/>
        </a:p>
      </dgm:t>
    </dgm:pt>
    <dgm:pt modelId="{C7C1120D-8336-4D52-9AD4-9DD5D22FA4DD}" type="parTrans" cxnId="{D28E5697-37A5-4F93-AEC7-CD65E2448E46}">
      <dgm:prSet/>
      <dgm:spPr/>
      <dgm:t>
        <a:bodyPr/>
        <a:lstStyle/>
        <a:p>
          <a:endParaRPr lang="en-IN"/>
        </a:p>
      </dgm:t>
    </dgm:pt>
    <dgm:pt modelId="{08F8F2CA-2670-4E71-AAE3-4AB897F2E57B}" type="sibTrans" cxnId="{D28E5697-37A5-4F93-AEC7-CD65E2448E46}">
      <dgm:prSet/>
      <dgm:spPr/>
      <dgm:t>
        <a:bodyPr/>
        <a:lstStyle/>
        <a:p>
          <a:endParaRPr lang="en-IN"/>
        </a:p>
      </dgm:t>
    </dgm:pt>
    <dgm:pt modelId="{13C5D9B4-06FE-481C-8271-A167D526A9C5}">
      <dgm:prSet phldrT="[Text]" custT="1"/>
      <dgm:spPr/>
      <dgm:t>
        <a:bodyPr/>
        <a:lstStyle/>
        <a:p>
          <a:r>
            <a:rPr lang="en-US" sz="1300" b="1" dirty="0" smtClean="0">
              <a:solidFill>
                <a:schemeClr val="tx1"/>
              </a:solidFill>
            </a:rPr>
            <a:t> NACP I (1992-1999) </a:t>
          </a:r>
          <a:r>
            <a:rPr lang="en-US" sz="1300" dirty="0" smtClean="0"/>
            <a:t>drew upon the demonstrated success (in the US, Europe, and Sub Saharan Africa) of HIV prevention through of Targeted Intervention [TI]- involvement of NGO to reach HRGs  funded by WB</a:t>
          </a:r>
          <a:endParaRPr lang="en-IN" sz="1300" dirty="0"/>
        </a:p>
      </dgm:t>
    </dgm:pt>
    <dgm:pt modelId="{8779443A-E6D7-4434-BFA0-E6EEBD8CC62C}" type="parTrans" cxnId="{14BE5DA5-B187-4555-B3EB-B4E584D3A92A}">
      <dgm:prSet/>
      <dgm:spPr/>
      <dgm:t>
        <a:bodyPr/>
        <a:lstStyle/>
        <a:p>
          <a:endParaRPr lang="en-IN"/>
        </a:p>
      </dgm:t>
    </dgm:pt>
    <dgm:pt modelId="{4BA392EE-193B-4F56-B910-B47A5F0170B0}" type="sibTrans" cxnId="{14BE5DA5-B187-4555-B3EB-B4E584D3A92A}">
      <dgm:prSet/>
      <dgm:spPr/>
      <dgm:t>
        <a:bodyPr/>
        <a:lstStyle/>
        <a:p>
          <a:endParaRPr lang="en-IN"/>
        </a:p>
      </dgm:t>
    </dgm:pt>
    <dgm:pt modelId="{2DC8BAE0-C000-46FC-AE23-12467DDEEA52}">
      <dgm:prSet phldrT="[Text]" custT="1"/>
      <dgm:spPr/>
      <dgm:t>
        <a:bodyPr/>
        <a:lstStyle/>
        <a:p>
          <a:r>
            <a:rPr lang="en-US" sz="1400" b="1" dirty="0" smtClean="0">
              <a:solidFill>
                <a:schemeClr val="tx1"/>
              </a:solidFill>
            </a:rPr>
            <a:t>NACP II (1999-2006)</a:t>
          </a:r>
        </a:p>
        <a:p>
          <a:r>
            <a:rPr lang="en-US" sz="1400" dirty="0" smtClean="0"/>
            <a:t> was launched with World Bank credit support of USD 191 million</a:t>
          </a:r>
          <a:endParaRPr lang="en-IN" sz="1400" dirty="0"/>
        </a:p>
      </dgm:t>
    </dgm:pt>
    <dgm:pt modelId="{EB505B75-2130-45C2-B508-3452E0A27686}" type="parTrans" cxnId="{5EF052E2-322F-4A5B-8243-FD30DA61075F}">
      <dgm:prSet/>
      <dgm:spPr/>
      <dgm:t>
        <a:bodyPr/>
        <a:lstStyle/>
        <a:p>
          <a:endParaRPr lang="en-IN"/>
        </a:p>
      </dgm:t>
    </dgm:pt>
    <dgm:pt modelId="{B204126E-2E8A-4484-9686-9FE08D5CA25E}" type="sibTrans" cxnId="{5EF052E2-322F-4A5B-8243-FD30DA61075F}">
      <dgm:prSet/>
      <dgm:spPr/>
      <dgm:t>
        <a:bodyPr/>
        <a:lstStyle/>
        <a:p>
          <a:endParaRPr lang="en-IN"/>
        </a:p>
      </dgm:t>
    </dgm:pt>
    <dgm:pt modelId="{1F101806-7DC6-4C60-A256-5B864858DB97}">
      <dgm:prSet phldrT="[Text]" custT="1"/>
      <dgm:spPr/>
      <dgm:t>
        <a:bodyPr/>
        <a:lstStyle/>
        <a:p>
          <a:r>
            <a:rPr lang="en-US" sz="1400" dirty="0" err="1" smtClean="0"/>
            <a:t>Naz</a:t>
          </a:r>
          <a:r>
            <a:rPr lang="en-US" sz="1400" dirty="0" smtClean="0"/>
            <a:t> Foundation (2002) starts campaign to overturn the ban on homosexuality in India was supported in the Delhi High Court's ruling after seven years</a:t>
          </a:r>
          <a:endParaRPr lang="en-IN" sz="1400" dirty="0"/>
        </a:p>
      </dgm:t>
    </dgm:pt>
    <dgm:pt modelId="{25818A4E-2717-4FA7-A777-9E9A803D09C0}" type="parTrans" cxnId="{E1ABDD69-AC2C-478D-9766-02ED3BD813E6}">
      <dgm:prSet/>
      <dgm:spPr/>
      <dgm:t>
        <a:bodyPr/>
        <a:lstStyle/>
        <a:p>
          <a:endParaRPr lang="en-IN"/>
        </a:p>
      </dgm:t>
    </dgm:pt>
    <dgm:pt modelId="{CBDEA55F-3B12-450E-8FD3-39D3821FF7C9}" type="sibTrans" cxnId="{E1ABDD69-AC2C-478D-9766-02ED3BD813E6}">
      <dgm:prSet/>
      <dgm:spPr/>
      <dgm:t>
        <a:bodyPr/>
        <a:lstStyle/>
        <a:p>
          <a:endParaRPr lang="en-IN"/>
        </a:p>
      </dgm:t>
    </dgm:pt>
    <dgm:pt modelId="{B1938B54-99D3-4D6F-8E7D-6981ADFBDAD0}" type="pres">
      <dgm:prSet presAssocID="{D288A766-1B45-4532-9640-03B5940F8383}" presName="Name0" presStyleCnt="0">
        <dgm:presLayoutVars>
          <dgm:dir/>
          <dgm:resizeHandles/>
        </dgm:presLayoutVars>
      </dgm:prSet>
      <dgm:spPr/>
      <dgm:t>
        <a:bodyPr/>
        <a:lstStyle/>
        <a:p>
          <a:endParaRPr lang="en-IN"/>
        </a:p>
      </dgm:t>
    </dgm:pt>
    <dgm:pt modelId="{26C3F359-15F2-412A-8958-9DC2D2FF31DA}" type="pres">
      <dgm:prSet presAssocID="{9EE7BB34-49CF-4FBE-AD5B-95D00110678A}" presName="compNode" presStyleCnt="0"/>
      <dgm:spPr/>
    </dgm:pt>
    <dgm:pt modelId="{D277B3DE-A544-425B-8C19-085BC458BCA1}" type="pres">
      <dgm:prSet presAssocID="{9EE7BB34-49CF-4FBE-AD5B-95D00110678A}" presName="dummyConnPt" presStyleCnt="0"/>
      <dgm:spPr/>
    </dgm:pt>
    <dgm:pt modelId="{8E03DBEB-0B00-403E-8CF1-0DF5A72BA97A}" type="pres">
      <dgm:prSet presAssocID="{9EE7BB34-49CF-4FBE-AD5B-95D00110678A}" presName="node" presStyleLbl="node1" presStyleIdx="0" presStyleCnt="9">
        <dgm:presLayoutVars>
          <dgm:bulletEnabled val="1"/>
        </dgm:presLayoutVars>
      </dgm:prSet>
      <dgm:spPr/>
      <dgm:t>
        <a:bodyPr/>
        <a:lstStyle/>
        <a:p>
          <a:endParaRPr lang="en-IN"/>
        </a:p>
      </dgm:t>
    </dgm:pt>
    <dgm:pt modelId="{CDCCD614-6ADE-40F5-8179-DFBF38240A39}" type="pres">
      <dgm:prSet presAssocID="{33126555-0960-4204-89F6-87B1A8F894E1}" presName="sibTrans" presStyleLbl="bgSibTrans2D1" presStyleIdx="0" presStyleCnt="8"/>
      <dgm:spPr/>
      <dgm:t>
        <a:bodyPr/>
        <a:lstStyle/>
        <a:p>
          <a:endParaRPr lang="en-IN"/>
        </a:p>
      </dgm:t>
    </dgm:pt>
    <dgm:pt modelId="{10C9B0E8-A4AF-428F-BAAB-6DB2AB20746C}" type="pres">
      <dgm:prSet presAssocID="{386FBF5A-89AC-4A7B-A612-03187C003594}" presName="compNode" presStyleCnt="0"/>
      <dgm:spPr/>
    </dgm:pt>
    <dgm:pt modelId="{82EB7140-296B-4016-93A6-B52004A97081}" type="pres">
      <dgm:prSet presAssocID="{386FBF5A-89AC-4A7B-A612-03187C003594}" presName="dummyConnPt" presStyleCnt="0"/>
      <dgm:spPr/>
    </dgm:pt>
    <dgm:pt modelId="{14108816-362B-4687-AC37-D9E3AD7D103F}" type="pres">
      <dgm:prSet presAssocID="{386FBF5A-89AC-4A7B-A612-03187C003594}" presName="node" presStyleLbl="node1" presStyleIdx="1" presStyleCnt="9">
        <dgm:presLayoutVars>
          <dgm:bulletEnabled val="1"/>
        </dgm:presLayoutVars>
      </dgm:prSet>
      <dgm:spPr/>
      <dgm:t>
        <a:bodyPr/>
        <a:lstStyle/>
        <a:p>
          <a:endParaRPr lang="en-IN"/>
        </a:p>
      </dgm:t>
    </dgm:pt>
    <dgm:pt modelId="{94BD19D9-DABF-4C3E-A1B1-8152239A4CCE}" type="pres">
      <dgm:prSet presAssocID="{30FCD84A-7295-46F5-9665-30EED902CE10}" presName="sibTrans" presStyleLbl="bgSibTrans2D1" presStyleIdx="1" presStyleCnt="8"/>
      <dgm:spPr/>
      <dgm:t>
        <a:bodyPr/>
        <a:lstStyle/>
        <a:p>
          <a:endParaRPr lang="en-IN"/>
        </a:p>
      </dgm:t>
    </dgm:pt>
    <dgm:pt modelId="{E11D372D-3DD5-4159-BA41-F6ECA5F0F0CF}" type="pres">
      <dgm:prSet presAssocID="{1321B5C1-F0C6-48CB-A91F-843EFB2B917F}" presName="compNode" presStyleCnt="0"/>
      <dgm:spPr/>
    </dgm:pt>
    <dgm:pt modelId="{760B45D8-70CA-456C-9C92-434A3372FE0B}" type="pres">
      <dgm:prSet presAssocID="{1321B5C1-F0C6-48CB-A91F-843EFB2B917F}" presName="dummyConnPt" presStyleCnt="0"/>
      <dgm:spPr/>
    </dgm:pt>
    <dgm:pt modelId="{3B009520-3CF0-482A-AB47-B0C828923D25}" type="pres">
      <dgm:prSet presAssocID="{1321B5C1-F0C6-48CB-A91F-843EFB2B917F}" presName="node" presStyleLbl="node1" presStyleIdx="2" presStyleCnt="9">
        <dgm:presLayoutVars>
          <dgm:bulletEnabled val="1"/>
        </dgm:presLayoutVars>
      </dgm:prSet>
      <dgm:spPr/>
      <dgm:t>
        <a:bodyPr/>
        <a:lstStyle/>
        <a:p>
          <a:endParaRPr lang="en-IN"/>
        </a:p>
      </dgm:t>
    </dgm:pt>
    <dgm:pt modelId="{D04F6C35-D122-4075-AF6B-8888EA9F3D83}" type="pres">
      <dgm:prSet presAssocID="{37D6E648-74E0-4DD6-BC06-80940A984584}" presName="sibTrans" presStyleLbl="bgSibTrans2D1" presStyleIdx="2" presStyleCnt="8"/>
      <dgm:spPr/>
      <dgm:t>
        <a:bodyPr/>
        <a:lstStyle/>
        <a:p>
          <a:endParaRPr lang="en-IN"/>
        </a:p>
      </dgm:t>
    </dgm:pt>
    <dgm:pt modelId="{BAE7789C-F622-4159-B884-4D472DAA37E2}" type="pres">
      <dgm:prSet presAssocID="{487FEE7D-F4EF-4FDF-9FF9-5D62AF4E58C2}" presName="compNode" presStyleCnt="0"/>
      <dgm:spPr/>
    </dgm:pt>
    <dgm:pt modelId="{04E9A42B-FFD0-470C-AC6E-FFFCAAA4AE8B}" type="pres">
      <dgm:prSet presAssocID="{487FEE7D-F4EF-4FDF-9FF9-5D62AF4E58C2}" presName="dummyConnPt" presStyleCnt="0"/>
      <dgm:spPr/>
    </dgm:pt>
    <dgm:pt modelId="{09280288-6AEF-4611-8890-97AE968802F2}" type="pres">
      <dgm:prSet presAssocID="{487FEE7D-F4EF-4FDF-9FF9-5D62AF4E58C2}" presName="node" presStyleLbl="node1" presStyleIdx="3" presStyleCnt="9" custScaleX="110858" custScaleY="131003">
        <dgm:presLayoutVars>
          <dgm:bulletEnabled val="1"/>
        </dgm:presLayoutVars>
      </dgm:prSet>
      <dgm:spPr/>
      <dgm:t>
        <a:bodyPr/>
        <a:lstStyle/>
        <a:p>
          <a:endParaRPr lang="en-IN"/>
        </a:p>
      </dgm:t>
    </dgm:pt>
    <dgm:pt modelId="{61030884-225F-4AFE-AEB8-EFFB8FB00093}" type="pres">
      <dgm:prSet presAssocID="{B98EB8E0-BC1E-4456-B44F-B22F537F5EB0}" presName="sibTrans" presStyleLbl="bgSibTrans2D1" presStyleIdx="3" presStyleCnt="8"/>
      <dgm:spPr/>
      <dgm:t>
        <a:bodyPr/>
        <a:lstStyle/>
        <a:p>
          <a:endParaRPr lang="en-IN"/>
        </a:p>
      </dgm:t>
    </dgm:pt>
    <dgm:pt modelId="{43A7801B-33E3-4289-B7CE-51731C6AA38B}" type="pres">
      <dgm:prSet presAssocID="{140D5B8A-A320-40CC-9A14-010C8347133E}" presName="compNode" presStyleCnt="0"/>
      <dgm:spPr/>
    </dgm:pt>
    <dgm:pt modelId="{DA72B022-7E83-4B44-AE31-3C2FF6D79FA1}" type="pres">
      <dgm:prSet presAssocID="{140D5B8A-A320-40CC-9A14-010C8347133E}" presName="dummyConnPt" presStyleCnt="0"/>
      <dgm:spPr/>
    </dgm:pt>
    <dgm:pt modelId="{65DB08D3-7A1C-49B7-8100-98D0B084BA53}" type="pres">
      <dgm:prSet presAssocID="{140D5B8A-A320-40CC-9A14-010C8347133E}" presName="node" presStyleLbl="node1" presStyleIdx="4" presStyleCnt="9" custScaleX="113637" custScaleY="110430">
        <dgm:presLayoutVars>
          <dgm:bulletEnabled val="1"/>
        </dgm:presLayoutVars>
      </dgm:prSet>
      <dgm:spPr/>
      <dgm:t>
        <a:bodyPr/>
        <a:lstStyle/>
        <a:p>
          <a:endParaRPr lang="en-IN"/>
        </a:p>
      </dgm:t>
    </dgm:pt>
    <dgm:pt modelId="{A27B86E1-3E46-45DF-B18D-A62E89C4B285}" type="pres">
      <dgm:prSet presAssocID="{E543D701-0413-440D-98C1-D9128877BEE7}" presName="sibTrans" presStyleLbl="bgSibTrans2D1" presStyleIdx="4" presStyleCnt="8"/>
      <dgm:spPr/>
      <dgm:t>
        <a:bodyPr/>
        <a:lstStyle/>
        <a:p>
          <a:endParaRPr lang="en-IN"/>
        </a:p>
      </dgm:t>
    </dgm:pt>
    <dgm:pt modelId="{2281CA03-34A5-4C19-AC1F-D4424F64A3ED}" type="pres">
      <dgm:prSet presAssocID="{F4177210-4909-43EA-A772-2DF04CBC4CAB}" presName="compNode" presStyleCnt="0"/>
      <dgm:spPr/>
    </dgm:pt>
    <dgm:pt modelId="{5780BC03-4A55-477D-88D4-C21C3EF831E1}" type="pres">
      <dgm:prSet presAssocID="{F4177210-4909-43EA-A772-2DF04CBC4CAB}" presName="dummyConnPt" presStyleCnt="0"/>
      <dgm:spPr/>
    </dgm:pt>
    <dgm:pt modelId="{8A6A6835-01CD-4664-9C8B-F7998ECD6DB4}" type="pres">
      <dgm:prSet presAssocID="{F4177210-4909-43EA-A772-2DF04CBC4CAB}" presName="node" presStyleLbl="node1" presStyleIdx="5" presStyleCnt="9">
        <dgm:presLayoutVars>
          <dgm:bulletEnabled val="1"/>
        </dgm:presLayoutVars>
      </dgm:prSet>
      <dgm:spPr/>
      <dgm:t>
        <a:bodyPr/>
        <a:lstStyle/>
        <a:p>
          <a:endParaRPr lang="en-IN"/>
        </a:p>
      </dgm:t>
    </dgm:pt>
    <dgm:pt modelId="{85A514C9-2AB5-44E6-8126-048530848AF5}" type="pres">
      <dgm:prSet presAssocID="{08F8F2CA-2670-4E71-AAE3-4AB897F2E57B}" presName="sibTrans" presStyleLbl="bgSibTrans2D1" presStyleIdx="5" presStyleCnt="8"/>
      <dgm:spPr/>
      <dgm:t>
        <a:bodyPr/>
        <a:lstStyle/>
        <a:p>
          <a:endParaRPr lang="en-IN"/>
        </a:p>
      </dgm:t>
    </dgm:pt>
    <dgm:pt modelId="{D74C60F0-E69A-4374-AE2F-1C022292951C}" type="pres">
      <dgm:prSet presAssocID="{13C5D9B4-06FE-481C-8271-A167D526A9C5}" presName="compNode" presStyleCnt="0"/>
      <dgm:spPr/>
    </dgm:pt>
    <dgm:pt modelId="{662E4F52-0A8C-4328-A074-CF0B0973FB22}" type="pres">
      <dgm:prSet presAssocID="{13C5D9B4-06FE-481C-8271-A167D526A9C5}" presName="dummyConnPt" presStyleCnt="0"/>
      <dgm:spPr/>
    </dgm:pt>
    <dgm:pt modelId="{E1B74481-C38A-4518-968B-F35E6E677599}" type="pres">
      <dgm:prSet presAssocID="{13C5D9B4-06FE-481C-8271-A167D526A9C5}" presName="node" presStyleLbl="node1" presStyleIdx="6" presStyleCnt="9" custScaleX="104859" custScaleY="129229">
        <dgm:presLayoutVars>
          <dgm:bulletEnabled val="1"/>
        </dgm:presLayoutVars>
      </dgm:prSet>
      <dgm:spPr/>
      <dgm:t>
        <a:bodyPr/>
        <a:lstStyle/>
        <a:p>
          <a:endParaRPr lang="en-IN"/>
        </a:p>
      </dgm:t>
    </dgm:pt>
    <dgm:pt modelId="{61782BB0-A824-4B0A-8D9F-8D4B2EAEAA3B}" type="pres">
      <dgm:prSet presAssocID="{4BA392EE-193B-4F56-B910-B47A5F0170B0}" presName="sibTrans" presStyleLbl="bgSibTrans2D1" presStyleIdx="6" presStyleCnt="8"/>
      <dgm:spPr/>
      <dgm:t>
        <a:bodyPr/>
        <a:lstStyle/>
        <a:p>
          <a:endParaRPr lang="en-IN"/>
        </a:p>
      </dgm:t>
    </dgm:pt>
    <dgm:pt modelId="{818BE0F4-D5F5-4B9B-AE7B-0399EF1AC65C}" type="pres">
      <dgm:prSet presAssocID="{2DC8BAE0-C000-46FC-AE23-12467DDEEA52}" presName="compNode" presStyleCnt="0"/>
      <dgm:spPr/>
    </dgm:pt>
    <dgm:pt modelId="{E8401034-384D-4434-9956-6E080926C868}" type="pres">
      <dgm:prSet presAssocID="{2DC8BAE0-C000-46FC-AE23-12467DDEEA52}" presName="dummyConnPt" presStyleCnt="0"/>
      <dgm:spPr/>
    </dgm:pt>
    <dgm:pt modelId="{85AC3A13-02B3-4F43-AF07-5E364682CEE7}" type="pres">
      <dgm:prSet presAssocID="{2DC8BAE0-C000-46FC-AE23-12467DDEEA52}" presName="node" presStyleLbl="node1" presStyleIdx="7" presStyleCnt="9">
        <dgm:presLayoutVars>
          <dgm:bulletEnabled val="1"/>
        </dgm:presLayoutVars>
      </dgm:prSet>
      <dgm:spPr/>
      <dgm:t>
        <a:bodyPr/>
        <a:lstStyle/>
        <a:p>
          <a:endParaRPr lang="en-IN"/>
        </a:p>
      </dgm:t>
    </dgm:pt>
    <dgm:pt modelId="{95728584-BA7B-4307-A51E-7451FA7FE914}" type="pres">
      <dgm:prSet presAssocID="{B204126E-2E8A-4484-9686-9FE08D5CA25E}" presName="sibTrans" presStyleLbl="bgSibTrans2D1" presStyleIdx="7" presStyleCnt="8"/>
      <dgm:spPr/>
      <dgm:t>
        <a:bodyPr/>
        <a:lstStyle/>
        <a:p>
          <a:endParaRPr lang="en-IN"/>
        </a:p>
      </dgm:t>
    </dgm:pt>
    <dgm:pt modelId="{124F7F3A-B27D-4305-860B-A0A596142FD3}" type="pres">
      <dgm:prSet presAssocID="{1F101806-7DC6-4C60-A256-5B864858DB97}" presName="compNode" presStyleCnt="0"/>
      <dgm:spPr/>
    </dgm:pt>
    <dgm:pt modelId="{635E90B5-AD69-4E21-BC38-804820D220E6}" type="pres">
      <dgm:prSet presAssocID="{1F101806-7DC6-4C60-A256-5B864858DB97}" presName="dummyConnPt" presStyleCnt="0"/>
      <dgm:spPr/>
    </dgm:pt>
    <dgm:pt modelId="{691ABE94-E308-46B8-8B30-73008A019CA8}" type="pres">
      <dgm:prSet presAssocID="{1F101806-7DC6-4C60-A256-5B864858DB97}" presName="node" presStyleLbl="node1" presStyleIdx="8" presStyleCnt="9" custScaleX="113773" custScaleY="119583">
        <dgm:presLayoutVars>
          <dgm:bulletEnabled val="1"/>
        </dgm:presLayoutVars>
      </dgm:prSet>
      <dgm:spPr/>
      <dgm:t>
        <a:bodyPr/>
        <a:lstStyle/>
        <a:p>
          <a:endParaRPr lang="en-IN"/>
        </a:p>
      </dgm:t>
    </dgm:pt>
  </dgm:ptLst>
  <dgm:cxnLst>
    <dgm:cxn modelId="{E1ABDD69-AC2C-478D-9766-02ED3BD813E6}" srcId="{D288A766-1B45-4532-9640-03B5940F8383}" destId="{1F101806-7DC6-4C60-A256-5B864858DB97}" srcOrd="8" destOrd="0" parTransId="{25818A4E-2717-4FA7-A777-9E9A803D09C0}" sibTransId="{CBDEA55F-3B12-450E-8FD3-39D3821FF7C9}"/>
    <dgm:cxn modelId="{DA7DB551-1EA1-474E-A6C9-6F20A6575553}" type="presOf" srcId="{1321B5C1-F0C6-48CB-A91F-843EFB2B917F}" destId="{3B009520-3CF0-482A-AB47-B0C828923D25}" srcOrd="0" destOrd="0" presId="urn:microsoft.com/office/officeart/2005/8/layout/bProcess4"/>
    <dgm:cxn modelId="{14BE5DA5-B187-4555-B3EB-B4E584D3A92A}" srcId="{D288A766-1B45-4532-9640-03B5940F8383}" destId="{13C5D9B4-06FE-481C-8271-A167D526A9C5}" srcOrd="6" destOrd="0" parTransId="{8779443A-E6D7-4434-BFA0-E6EEBD8CC62C}" sibTransId="{4BA392EE-193B-4F56-B910-B47A5F0170B0}"/>
    <dgm:cxn modelId="{DFE12C4A-E4E2-4E2B-9CF5-3699933190F5}" type="presOf" srcId="{386FBF5A-89AC-4A7B-A612-03187C003594}" destId="{14108816-362B-4687-AC37-D9E3AD7D103F}" srcOrd="0" destOrd="0" presId="urn:microsoft.com/office/officeart/2005/8/layout/bProcess4"/>
    <dgm:cxn modelId="{589A022E-1531-407D-9901-DCC57A3BC579}" type="presOf" srcId="{4BA392EE-193B-4F56-B910-B47A5F0170B0}" destId="{61782BB0-A824-4B0A-8D9F-8D4B2EAEAA3B}" srcOrd="0" destOrd="0" presId="urn:microsoft.com/office/officeart/2005/8/layout/bProcess4"/>
    <dgm:cxn modelId="{D5FEC638-50E9-4277-8BD2-CD98C7956DEE}" type="presOf" srcId="{08F8F2CA-2670-4E71-AAE3-4AB897F2E57B}" destId="{85A514C9-2AB5-44E6-8126-048530848AF5}" srcOrd="0" destOrd="0" presId="urn:microsoft.com/office/officeart/2005/8/layout/bProcess4"/>
    <dgm:cxn modelId="{D28E5697-37A5-4F93-AEC7-CD65E2448E46}" srcId="{D288A766-1B45-4532-9640-03B5940F8383}" destId="{F4177210-4909-43EA-A772-2DF04CBC4CAB}" srcOrd="5" destOrd="0" parTransId="{C7C1120D-8336-4D52-9AD4-9DD5D22FA4DD}" sibTransId="{08F8F2CA-2670-4E71-AAE3-4AB897F2E57B}"/>
    <dgm:cxn modelId="{EF46CC3A-7901-427F-9C0E-25B1897E68CE}" type="presOf" srcId="{B204126E-2E8A-4484-9686-9FE08D5CA25E}" destId="{95728584-BA7B-4307-A51E-7451FA7FE914}" srcOrd="0" destOrd="0" presId="urn:microsoft.com/office/officeart/2005/8/layout/bProcess4"/>
    <dgm:cxn modelId="{CFF7DD0D-8866-42F4-B27A-EAEDABEB3332}" type="presOf" srcId="{F4177210-4909-43EA-A772-2DF04CBC4CAB}" destId="{8A6A6835-01CD-4664-9C8B-F7998ECD6DB4}" srcOrd="0" destOrd="0" presId="urn:microsoft.com/office/officeart/2005/8/layout/bProcess4"/>
    <dgm:cxn modelId="{13453226-D91A-4F5D-B8B2-A479A3F6E6D2}" type="presOf" srcId="{B98EB8E0-BC1E-4456-B44F-B22F537F5EB0}" destId="{61030884-225F-4AFE-AEB8-EFFB8FB00093}" srcOrd="0" destOrd="0" presId="urn:microsoft.com/office/officeart/2005/8/layout/bProcess4"/>
    <dgm:cxn modelId="{F5E49787-4CC2-4470-9955-6924671A1E41}" type="presOf" srcId="{30FCD84A-7295-46F5-9665-30EED902CE10}" destId="{94BD19D9-DABF-4C3E-A1B1-8152239A4CCE}" srcOrd="0" destOrd="0" presId="urn:microsoft.com/office/officeart/2005/8/layout/bProcess4"/>
    <dgm:cxn modelId="{28F2E84E-5786-4B90-8DFF-232E84C9137E}" type="presOf" srcId="{D288A766-1B45-4532-9640-03B5940F8383}" destId="{B1938B54-99D3-4D6F-8E7D-6981ADFBDAD0}" srcOrd="0" destOrd="0" presId="urn:microsoft.com/office/officeart/2005/8/layout/bProcess4"/>
    <dgm:cxn modelId="{5EF052E2-322F-4A5B-8243-FD30DA61075F}" srcId="{D288A766-1B45-4532-9640-03B5940F8383}" destId="{2DC8BAE0-C000-46FC-AE23-12467DDEEA52}" srcOrd="7" destOrd="0" parTransId="{EB505B75-2130-45C2-B508-3452E0A27686}" sibTransId="{B204126E-2E8A-4484-9686-9FE08D5CA25E}"/>
    <dgm:cxn modelId="{A7F962E9-D81B-4F2D-B403-59F62BE98B04}" srcId="{D288A766-1B45-4532-9640-03B5940F8383}" destId="{9EE7BB34-49CF-4FBE-AD5B-95D00110678A}" srcOrd="0" destOrd="0" parTransId="{88FD45D0-2CDD-450F-8B94-C3C88EE75761}" sibTransId="{33126555-0960-4204-89F6-87B1A8F894E1}"/>
    <dgm:cxn modelId="{3730772B-DDC0-4ECC-BDC7-8A4F7B1DF080}" srcId="{D288A766-1B45-4532-9640-03B5940F8383}" destId="{386FBF5A-89AC-4A7B-A612-03187C003594}" srcOrd="1" destOrd="0" parTransId="{0AAC263B-002A-4832-990D-46454F87A0B3}" sibTransId="{30FCD84A-7295-46F5-9665-30EED902CE10}"/>
    <dgm:cxn modelId="{146DAEC1-D8E9-4735-8507-3457D6837FDE}" type="presOf" srcId="{E543D701-0413-440D-98C1-D9128877BEE7}" destId="{A27B86E1-3E46-45DF-B18D-A62E89C4B285}" srcOrd="0" destOrd="0" presId="urn:microsoft.com/office/officeart/2005/8/layout/bProcess4"/>
    <dgm:cxn modelId="{63601B11-70E0-47C3-A3AE-CF0A5102AEB2}" srcId="{D288A766-1B45-4532-9640-03B5940F8383}" destId="{487FEE7D-F4EF-4FDF-9FF9-5D62AF4E58C2}" srcOrd="3" destOrd="0" parTransId="{FE2CD45C-CCB5-4FF4-8646-A9EBA68EE76E}" sibTransId="{B98EB8E0-BC1E-4456-B44F-B22F537F5EB0}"/>
    <dgm:cxn modelId="{6A9F7F78-8684-4266-A3BD-88072357AB7C}" type="presOf" srcId="{487FEE7D-F4EF-4FDF-9FF9-5D62AF4E58C2}" destId="{09280288-6AEF-4611-8890-97AE968802F2}" srcOrd="0" destOrd="0" presId="urn:microsoft.com/office/officeart/2005/8/layout/bProcess4"/>
    <dgm:cxn modelId="{634F28DC-3689-4080-B3DE-ED8181301134}" srcId="{D288A766-1B45-4532-9640-03B5940F8383}" destId="{140D5B8A-A320-40CC-9A14-010C8347133E}" srcOrd="4" destOrd="0" parTransId="{3CF6D005-F55B-418D-BF04-DAFA1F25A195}" sibTransId="{E543D701-0413-440D-98C1-D9128877BEE7}"/>
    <dgm:cxn modelId="{25BA02EC-035A-43FD-A301-D77242C5DE3B}" type="presOf" srcId="{1F101806-7DC6-4C60-A256-5B864858DB97}" destId="{691ABE94-E308-46B8-8B30-73008A019CA8}" srcOrd="0" destOrd="0" presId="urn:microsoft.com/office/officeart/2005/8/layout/bProcess4"/>
    <dgm:cxn modelId="{F75D7263-A845-4CFB-B02C-6C74CE3361C0}" srcId="{D288A766-1B45-4532-9640-03B5940F8383}" destId="{1321B5C1-F0C6-48CB-A91F-843EFB2B917F}" srcOrd="2" destOrd="0" parTransId="{D8B61FFE-42A8-462B-8946-0657D09AC9C3}" sibTransId="{37D6E648-74E0-4DD6-BC06-80940A984584}"/>
    <dgm:cxn modelId="{21BEE173-826E-4234-9C3E-D59022DF8D41}" type="presOf" srcId="{2DC8BAE0-C000-46FC-AE23-12467DDEEA52}" destId="{85AC3A13-02B3-4F43-AF07-5E364682CEE7}" srcOrd="0" destOrd="0" presId="urn:microsoft.com/office/officeart/2005/8/layout/bProcess4"/>
    <dgm:cxn modelId="{DB332A7F-B939-4DBB-B245-0283DE5F82A8}" type="presOf" srcId="{13C5D9B4-06FE-481C-8271-A167D526A9C5}" destId="{E1B74481-C38A-4518-968B-F35E6E677599}" srcOrd="0" destOrd="0" presId="urn:microsoft.com/office/officeart/2005/8/layout/bProcess4"/>
    <dgm:cxn modelId="{818AA616-AF17-4D52-9499-AD6D90082850}" type="presOf" srcId="{33126555-0960-4204-89F6-87B1A8F894E1}" destId="{CDCCD614-6ADE-40F5-8179-DFBF38240A39}" srcOrd="0" destOrd="0" presId="urn:microsoft.com/office/officeart/2005/8/layout/bProcess4"/>
    <dgm:cxn modelId="{86686F8B-5CA7-4611-93C8-479D8E66AFBE}" type="presOf" srcId="{140D5B8A-A320-40CC-9A14-010C8347133E}" destId="{65DB08D3-7A1C-49B7-8100-98D0B084BA53}" srcOrd="0" destOrd="0" presId="urn:microsoft.com/office/officeart/2005/8/layout/bProcess4"/>
    <dgm:cxn modelId="{72D4DA4D-4E30-4D3E-B6D6-93CD4CBB7F6A}" type="presOf" srcId="{9EE7BB34-49CF-4FBE-AD5B-95D00110678A}" destId="{8E03DBEB-0B00-403E-8CF1-0DF5A72BA97A}" srcOrd="0" destOrd="0" presId="urn:microsoft.com/office/officeart/2005/8/layout/bProcess4"/>
    <dgm:cxn modelId="{BFDE72E9-56BA-4625-8D1A-C220FD3468B2}" type="presOf" srcId="{37D6E648-74E0-4DD6-BC06-80940A984584}" destId="{D04F6C35-D122-4075-AF6B-8888EA9F3D83}" srcOrd="0" destOrd="0" presId="urn:microsoft.com/office/officeart/2005/8/layout/bProcess4"/>
    <dgm:cxn modelId="{3ADEEAAB-06B7-480B-A6CA-36DC3E564DC2}" type="presParOf" srcId="{B1938B54-99D3-4D6F-8E7D-6981ADFBDAD0}" destId="{26C3F359-15F2-412A-8958-9DC2D2FF31DA}" srcOrd="0" destOrd="0" presId="urn:microsoft.com/office/officeart/2005/8/layout/bProcess4"/>
    <dgm:cxn modelId="{053DCAFF-9916-45B3-956F-B3EBB335C5AB}" type="presParOf" srcId="{26C3F359-15F2-412A-8958-9DC2D2FF31DA}" destId="{D277B3DE-A544-425B-8C19-085BC458BCA1}" srcOrd="0" destOrd="0" presId="urn:microsoft.com/office/officeart/2005/8/layout/bProcess4"/>
    <dgm:cxn modelId="{26553B45-3289-4CD6-B11A-1DC9115FCB38}" type="presParOf" srcId="{26C3F359-15F2-412A-8958-9DC2D2FF31DA}" destId="{8E03DBEB-0B00-403E-8CF1-0DF5A72BA97A}" srcOrd="1" destOrd="0" presId="urn:microsoft.com/office/officeart/2005/8/layout/bProcess4"/>
    <dgm:cxn modelId="{D1FD0A9A-1642-43B3-B598-8A5AA950471F}" type="presParOf" srcId="{B1938B54-99D3-4D6F-8E7D-6981ADFBDAD0}" destId="{CDCCD614-6ADE-40F5-8179-DFBF38240A39}" srcOrd="1" destOrd="0" presId="urn:microsoft.com/office/officeart/2005/8/layout/bProcess4"/>
    <dgm:cxn modelId="{571B2DAD-765F-4E39-84C2-AF8EEDEB512E}" type="presParOf" srcId="{B1938B54-99D3-4D6F-8E7D-6981ADFBDAD0}" destId="{10C9B0E8-A4AF-428F-BAAB-6DB2AB20746C}" srcOrd="2" destOrd="0" presId="urn:microsoft.com/office/officeart/2005/8/layout/bProcess4"/>
    <dgm:cxn modelId="{9D026E03-0831-4BE0-8835-5E172E7FCD8F}" type="presParOf" srcId="{10C9B0E8-A4AF-428F-BAAB-6DB2AB20746C}" destId="{82EB7140-296B-4016-93A6-B52004A97081}" srcOrd="0" destOrd="0" presId="urn:microsoft.com/office/officeart/2005/8/layout/bProcess4"/>
    <dgm:cxn modelId="{D3661017-D351-4D98-A588-FF7C0C02E854}" type="presParOf" srcId="{10C9B0E8-A4AF-428F-BAAB-6DB2AB20746C}" destId="{14108816-362B-4687-AC37-D9E3AD7D103F}" srcOrd="1" destOrd="0" presId="urn:microsoft.com/office/officeart/2005/8/layout/bProcess4"/>
    <dgm:cxn modelId="{BDDE3966-59B2-49BD-8C8C-D8A7AC471D50}" type="presParOf" srcId="{B1938B54-99D3-4D6F-8E7D-6981ADFBDAD0}" destId="{94BD19D9-DABF-4C3E-A1B1-8152239A4CCE}" srcOrd="3" destOrd="0" presId="urn:microsoft.com/office/officeart/2005/8/layout/bProcess4"/>
    <dgm:cxn modelId="{B74A06A1-B1A4-43E1-9EC3-FDBC5081D214}" type="presParOf" srcId="{B1938B54-99D3-4D6F-8E7D-6981ADFBDAD0}" destId="{E11D372D-3DD5-4159-BA41-F6ECA5F0F0CF}" srcOrd="4" destOrd="0" presId="urn:microsoft.com/office/officeart/2005/8/layout/bProcess4"/>
    <dgm:cxn modelId="{38EFBF9E-DAC0-4A95-BFF8-EED9AA82CD90}" type="presParOf" srcId="{E11D372D-3DD5-4159-BA41-F6ECA5F0F0CF}" destId="{760B45D8-70CA-456C-9C92-434A3372FE0B}" srcOrd="0" destOrd="0" presId="urn:microsoft.com/office/officeart/2005/8/layout/bProcess4"/>
    <dgm:cxn modelId="{205A6D6F-BD10-4E4B-ADBE-B487D7333AF8}" type="presParOf" srcId="{E11D372D-3DD5-4159-BA41-F6ECA5F0F0CF}" destId="{3B009520-3CF0-482A-AB47-B0C828923D25}" srcOrd="1" destOrd="0" presId="urn:microsoft.com/office/officeart/2005/8/layout/bProcess4"/>
    <dgm:cxn modelId="{5B35B440-8FBF-4E96-9CDB-B29BBD77D8F2}" type="presParOf" srcId="{B1938B54-99D3-4D6F-8E7D-6981ADFBDAD0}" destId="{D04F6C35-D122-4075-AF6B-8888EA9F3D83}" srcOrd="5" destOrd="0" presId="urn:microsoft.com/office/officeart/2005/8/layout/bProcess4"/>
    <dgm:cxn modelId="{CB0A53BE-4C5E-4BEF-B10B-A4ECB63853BA}" type="presParOf" srcId="{B1938B54-99D3-4D6F-8E7D-6981ADFBDAD0}" destId="{BAE7789C-F622-4159-B884-4D472DAA37E2}" srcOrd="6" destOrd="0" presId="urn:microsoft.com/office/officeart/2005/8/layout/bProcess4"/>
    <dgm:cxn modelId="{9FB21E42-D027-43B1-BCDE-5B8097BA382D}" type="presParOf" srcId="{BAE7789C-F622-4159-B884-4D472DAA37E2}" destId="{04E9A42B-FFD0-470C-AC6E-FFFCAAA4AE8B}" srcOrd="0" destOrd="0" presId="urn:microsoft.com/office/officeart/2005/8/layout/bProcess4"/>
    <dgm:cxn modelId="{CDF57C83-6DA6-4751-91A9-013A618CAE7A}" type="presParOf" srcId="{BAE7789C-F622-4159-B884-4D472DAA37E2}" destId="{09280288-6AEF-4611-8890-97AE968802F2}" srcOrd="1" destOrd="0" presId="urn:microsoft.com/office/officeart/2005/8/layout/bProcess4"/>
    <dgm:cxn modelId="{29F8990C-6D28-4716-9FD4-F0ADEC9B5C13}" type="presParOf" srcId="{B1938B54-99D3-4D6F-8E7D-6981ADFBDAD0}" destId="{61030884-225F-4AFE-AEB8-EFFB8FB00093}" srcOrd="7" destOrd="0" presId="urn:microsoft.com/office/officeart/2005/8/layout/bProcess4"/>
    <dgm:cxn modelId="{18BC6CCF-461B-4BA7-84A3-8AA40D74D18B}" type="presParOf" srcId="{B1938B54-99D3-4D6F-8E7D-6981ADFBDAD0}" destId="{43A7801B-33E3-4289-B7CE-51731C6AA38B}" srcOrd="8" destOrd="0" presId="urn:microsoft.com/office/officeart/2005/8/layout/bProcess4"/>
    <dgm:cxn modelId="{EEC6C00B-EA21-49A5-9C2C-E98637132FA2}" type="presParOf" srcId="{43A7801B-33E3-4289-B7CE-51731C6AA38B}" destId="{DA72B022-7E83-4B44-AE31-3C2FF6D79FA1}" srcOrd="0" destOrd="0" presId="urn:microsoft.com/office/officeart/2005/8/layout/bProcess4"/>
    <dgm:cxn modelId="{36C30341-1041-456B-8C34-39101811836A}" type="presParOf" srcId="{43A7801B-33E3-4289-B7CE-51731C6AA38B}" destId="{65DB08D3-7A1C-49B7-8100-98D0B084BA53}" srcOrd="1" destOrd="0" presId="urn:microsoft.com/office/officeart/2005/8/layout/bProcess4"/>
    <dgm:cxn modelId="{02C99F8F-C730-4CDE-9411-F939F3C92ECA}" type="presParOf" srcId="{B1938B54-99D3-4D6F-8E7D-6981ADFBDAD0}" destId="{A27B86E1-3E46-45DF-B18D-A62E89C4B285}" srcOrd="9" destOrd="0" presId="urn:microsoft.com/office/officeart/2005/8/layout/bProcess4"/>
    <dgm:cxn modelId="{056F2B42-8DB8-478D-8A98-881C8ADFFE79}" type="presParOf" srcId="{B1938B54-99D3-4D6F-8E7D-6981ADFBDAD0}" destId="{2281CA03-34A5-4C19-AC1F-D4424F64A3ED}" srcOrd="10" destOrd="0" presId="urn:microsoft.com/office/officeart/2005/8/layout/bProcess4"/>
    <dgm:cxn modelId="{9AEA21B7-32DB-4FFF-AE1B-1889B5544C22}" type="presParOf" srcId="{2281CA03-34A5-4C19-AC1F-D4424F64A3ED}" destId="{5780BC03-4A55-477D-88D4-C21C3EF831E1}" srcOrd="0" destOrd="0" presId="urn:microsoft.com/office/officeart/2005/8/layout/bProcess4"/>
    <dgm:cxn modelId="{27460804-B071-44DB-ADAD-67E3DBFC718C}" type="presParOf" srcId="{2281CA03-34A5-4C19-AC1F-D4424F64A3ED}" destId="{8A6A6835-01CD-4664-9C8B-F7998ECD6DB4}" srcOrd="1" destOrd="0" presId="urn:microsoft.com/office/officeart/2005/8/layout/bProcess4"/>
    <dgm:cxn modelId="{EF8A75E5-134D-453E-ADEE-D445CC42B8D2}" type="presParOf" srcId="{B1938B54-99D3-4D6F-8E7D-6981ADFBDAD0}" destId="{85A514C9-2AB5-44E6-8126-048530848AF5}" srcOrd="11" destOrd="0" presId="urn:microsoft.com/office/officeart/2005/8/layout/bProcess4"/>
    <dgm:cxn modelId="{0BE6D199-87AB-40E5-89DD-98E1F83F2485}" type="presParOf" srcId="{B1938B54-99D3-4D6F-8E7D-6981ADFBDAD0}" destId="{D74C60F0-E69A-4374-AE2F-1C022292951C}" srcOrd="12" destOrd="0" presId="urn:microsoft.com/office/officeart/2005/8/layout/bProcess4"/>
    <dgm:cxn modelId="{83E1D58C-984D-447A-99A6-A36D355EEF3D}" type="presParOf" srcId="{D74C60F0-E69A-4374-AE2F-1C022292951C}" destId="{662E4F52-0A8C-4328-A074-CF0B0973FB22}" srcOrd="0" destOrd="0" presId="urn:microsoft.com/office/officeart/2005/8/layout/bProcess4"/>
    <dgm:cxn modelId="{F6CE8075-5900-43BB-9682-551BE9536FE8}" type="presParOf" srcId="{D74C60F0-E69A-4374-AE2F-1C022292951C}" destId="{E1B74481-C38A-4518-968B-F35E6E677599}" srcOrd="1" destOrd="0" presId="urn:microsoft.com/office/officeart/2005/8/layout/bProcess4"/>
    <dgm:cxn modelId="{AD89D7DB-CB67-4F21-AE16-74592D86A30F}" type="presParOf" srcId="{B1938B54-99D3-4D6F-8E7D-6981ADFBDAD0}" destId="{61782BB0-A824-4B0A-8D9F-8D4B2EAEAA3B}" srcOrd="13" destOrd="0" presId="urn:microsoft.com/office/officeart/2005/8/layout/bProcess4"/>
    <dgm:cxn modelId="{68097B02-E82A-4AC6-8C79-A4FBEB0345BF}" type="presParOf" srcId="{B1938B54-99D3-4D6F-8E7D-6981ADFBDAD0}" destId="{818BE0F4-D5F5-4B9B-AE7B-0399EF1AC65C}" srcOrd="14" destOrd="0" presId="urn:microsoft.com/office/officeart/2005/8/layout/bProcess4"/>
    <dgm:cxn modelId="{CA90D944-CF21-4ECC-B4E7-7D5512C08380}" type="presParOf" srcId="{818BE0F4-D5F5-4B9B-AE7B-0399EF1AC65C}" destId="{E8401034-384D-4434-9956-6E080926C868}" srcOrd="0" destOrd="0" presId="urn:microsoft.com/office/officeart/2005/8/layout/bProcess4"/>
    <dgm:cxn modelId="{C758B0AA-EFBB-4F4D-8CB9-8E8119141030}" type="presParOf" srcId="{818BE0F4-D5F5-4B9B-AE7B-0399EF1AC65C}" destId="{85AC3A13-02B3-4F43-AF07-5E364682CEE7}" srcOrd="1" destOrd="0" presId="urn:microsoft.com/office/officeart/2005/8/layout/bProcess4"/>
    <dgm:cxn modelId="{53255523-EBEC-4B25-9B9C-0A4938FED436}" type="presParOf" srcId="{B1938B54-99D3-4D6F-8E7D-6981ADFBDAD0}" destId="{95728584-BA7B-4307-A51E-7451FA7FE914}" srcOrd="15" destOrd="0" presId="urn:microsoft.com/office/officeart/2005/8/layout/bProcess4"/>
    <dgm:cxn modelId="{3C2ACD35-A88B-4B17-A795-D48C968D644D}" type="presParOf" srcId="{B1938B54-99D3-4D6F-8E7D-6981ADFBDAD0}" destId="{124F7F3A-B27D-4305-860B-A0A596142FD3}" srcOrd="16" destOrd="0" presId="urn:microsoft.com/office/officeart/2005/8/layout/bProcess4"/>
    <dgm:cxn modelId="{4ADC34D0-99BD-4A24-B127-80ED2A58B916}" type="presParOf" srcId="{124F7F3A-B27D-4305-860B-A0A596142FD3}" destId="{635E90B5-AD69-4E21-BC38-804820D220E6}" srcOrd="0" destOrd="0" presId="urn:microsoft.com/office/officeart/2005/8/layout/bProcess4"/>
    <dgm:cxn modelId="{D31E1954-131E-4156-A438-E2491D0A7E4E}" type="presParOf" srcId="{124F7F3A-B27D-4305-860B-A0A596142FD3}" destId="{691ABE94-E308-46B8-8B30-73008A019CA8}"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B764F5-1A01-4844-AF30-916729A5C5DC}" type="doc">
      <dgm:prSet loTypeId="urn:microsoft.com/office/officeart/2005/8/layout/venn1" loCatId="relationship" qsTypeId="urn:microsoft.com/office/officeart/2005/8/quickstyle/simple1" qsCatId="simple" csTypeId="urn:microsoft.com/office/officeart/2005/8/colors/accent1_2" csCatId="accent1" phldr="1"/>
      <dgm:spPr/>
    </dgm:pt>
    <dgm:pt modelId="{E847844A-86DD-4102-8DBC-6F4B9A5C1E3C}">
      <dgm:prSet phldrT="[Text]" custT="1"/>
      <dgm:spPr/>
      <dgm:t>
        <a:bodyPr/>
        <a:lstStyle/>
        <a:p>
          <a:r>
            <a:rPr lang="en-US" sz="1600" dirty="0" smtClean="0"/>
            <a:t>PPTCT, RTI-STI</a:t>
          </a:r>
        </a:p>
        <a:p>
          <a:r>
            <a:rPr lang="en-US" sz="1600" dirty="0" smtClean="0"/>
            <a:t>RMNCH+A program</a:t>
          </a:r>
          <a:endParaRPr lang="en-IN" sz="1600" dirty="0"/>
        </a:p>
      </dgm:t>
    </dgm:pt>
    <dgm:pt modelId="{80ED57AE-775F-45E8-AB87-9208CD73A361}" type="parTrans" cxnId="{EEFBD1D3-5A8B-4C7C-9638-4C5E26B17D1F}">
      <dgm:prSet/>
      <dgm:spPr/>
      <dgm:t>
        <a:bodyPr/>
        <a:lstStyle/>
        <a:p>
          <a:endParaRPr lang="en-IN"/>
        </a:p>
      </dgm:t>
    </dgm:pt>
    <dgm:pt modelId="{837D72B8-5112-4820-9141-CBC166290462}" type="sibTrans" cxnId="{EEFBD1D3-5A8B-4C7C-9638-4C5E26B17D1F}">
      <dgm:prSet/>
      <dgm:spPr/>
      <dgm:t>
        <a:bodyPr/>
        <a:lstStyle/>
        <a:p>
          <a:endParaRPr lang="en-IN"/>
        </a:p>
      </dgm:t>
    </dgm:pt>
    <dgm:pt modelId="{0D00756A-DFE5-49CD-9BEB-D06946783EDD}">
      <dgm:prSet phldrT="[Text]" custT="1"/>
      <dgm:spPr/>
      <dgm:t>
        <a:bodyPr/>
        <a:lstStyle/>
        <a:p>
          <a:pPr algn="r"/>
          <a:r>
            <a:rPr lang="en-US" sz="1600" dirty="0" smtClean="0"/>
            <a:t>HIV-TB co-morbidity</a:t>
          </a:r>
        </a:p>
        <a:p>
          <a:pPr algn="r"/>
          <a:r>
            <a:rPr lang="en-US" sz="1600" dirty="0" smtClean="0"/>
            <a:t>RNTCP </a:t>
          </a:r>
          <a:endParaRPr lang="en-IN" sz="1600" dirty="0"/>
        </a:p>
      </dgm:t>
    </dgm:pt>
    <dgm:pt modelId="{03370079-3A31-42B9-8DC2-9A1647815615}" type="parTrans" cxnId="{837605FB-8347-47CB-AD7D-4F18D89EEC03}">
      <dgm:prSet/>
      <dgm:spPr/>
      <dgm:t>
        <a:bodyPr/>
        <a:lstStyle/>
        <a:p>
          <a:endParaRPr lang="en-IN"/>
        </a:p>
      </dgm:t>
    </dgm:pt>
    <dgm:pt modelId="{79E70F1B-35C7-44BF-812E-735423510B97}" type="sibTrans" cxnId="{837605FB-8347-47CB-AD7D-4F18D89EEC03}">
      <dgm:prSet/>
      <dgm:spPr/>
      <dgm:t>
        <a:bodyPr/>
        <a:lstStyle/>
        <a:p>
          <a:endParaRPr lang="en-IN"/>
        </a:p>
      </dgm:t>
    </dgm:pt>
    <dgm:pt modelId="{EE81532A-1917-40CC-8434-DDA93F0E7F74}">
      <dgm:prSet phldrT="[Text]" custT="1"/>
      <dgm:spPr/>
      <dgm:t>
        <a:bodyPr/>
        <a:lstStyle/>
        <a:p>
          <a:r>
            <a:rPr lang="en-US" sz="1600" dirty="0" smtClean="0"/>
            <a:t>Nutritional and infectious component of HIV</a:t>
          </a:r>
        </a:p>
        <a:p>
          <a:endParaRPr lang="en-IN" sz="1300" dirty="0"/>
        </a:p>
      </dgm:t>
    </dgm:pt>
    <dgm:pt modelId="{C71782B3-F7F2-4A82-8A5C-49E556F01C0C}" type="parTrans" cxnId="{5946BA63-4A82-4E2A-9E4B-834CF5AE52E7}">
      <dgm:prSet/>
      <dgm:spPr/>
      <dgm:t>
        <a:bodyPr/>
        <a:lstStyle/>
        <a:p>
          <a:endParaRPr lang="en-IN"/>
        </a:p>
      </dgm:t>
    </dgm:pt>
    <dgm:pt modelId="{BB70F180-09E8-41FA-8748-872122837786}" type="sibTrans" cxnId="{5946BA63-4A82-4E2A-9E4B-834CF5AE52E7}">
      <dgm:prSet/>
      <dgm:spPr/>
      <dgm:t>
        <a:bodyPr/>
        <a:lstStyle/>
        <a:p>
          <a:endParaRPr lang="en-IN"/>
        </a:p>
      </dgm:t>
    </dgm:pt>
    <dgm:pt modelId="{209110F2-4FE2-4419-B136-69A0F0364F7D}">
      <dgm:prSet phldrT="[Text]" custT="1"/>
      <dgm:spPr/>
      <dgm:t>
        <a:bodyPr/>
        <a:lstStyle/>
        <a:p>
          <a:r>
            <a:rPr lang="en-US" sz="1600" dirty="0" err="1" smtClean="0"/>
            <a:t>Hep</a:t>
          </a:r>
          <a:r>
            <a:rPr lang="en-US" sz="1600" dirty="0" smtClean="0"/>
            <a:t>-B, </a:t>
          </a:r>
        </a:p>
        <a:p>
          <a:r>
            <a:rPr lang="en-US" sz="1600" dirty="0" smtClean="0"/>
            <a:t>Immunization programs</a:t>
          </a:r>
          <a:endParaRPr lang="en-IN" sz="1600" dirty="0"/>
        </a:p>
      </dgm:t>
    </dgm:pt>
    <dgm:pt modelId="{F9EBA5E4-A8F6-4C94-B87C-C15EDA19B264}" type="parTrans" cxnId="{1E906E0D-A2B3-47D1-BD6B-BDEDF9400F92}">
      <dgm:prSet/>
      <dgm:spPr/>
      <dgm:t>
        <a:bodyPr/>
        <a:lstStyle/>
        <a:p>
          <a:endParaRPr lang="en-IN"/>
        </a:p>
      </dgm:t>
    </dgm:pt>
    <dgm:pt modelId="{6ACB55D6-29DC-4E9E-8131-D40971837929}" type="sibTrans" cxnId="{1E906E0D-A2B3-47D1-BD6B-BDEDF9400F92}">
      <dgm:prSet/>
      <dgm:spPr/>
      <dgm:t>
        <a:bodyPr/>
        <a:lstStyle/>
        <a:p>
          <a:endParaRPr lang="en-IN"/>
        </a:p>
      </dgm:t>
    </dgm:pt>
    <dgm:pt modelId="{19CB1EC2-8E91-4DF8-B13F-F16F25FD3329}" type="pres">
      <dgm:prSet presAssocID="{26B764F5-1A01-4844-AF30-916729A5C5DC}" presName="compositeShape" presStyleCnt="0">
        <dgm:presLayoutVars>
          <dgm:chMax val="7"/>
          <dgm:dir/>
          <dgm:resizeHandles val="exact"/>
        </dgm:presLayoutVars>
      </dgm:prSet>
      <dgm:spPr/>
    </dgm:pt>
    <dgm:pt modelId="{E3389F5A-E1A8-47B7-A727-FB97F2C25011}" type="pres">
      <dgm:prSet presAssocID="{E847844A-86DD-4102-8DBC-6F4B9A5C1E3C}" presName="circ1" presStyleLbl="vennNode1" presStyleIdx="0" presStyleCnt="4"/>
      <dgm:spPr/>
      <dgm:t>
        <a:bodyPr/>
        <a:lstStyle/>
        <a:p>
          <a:endParaRPr lang="en-IN"/>
        </a:p>
      </dgm:t>
    </dgm:pt>
    <dgm:pt modelId="{2418FD92-7E15-4CA2-8981-535BA18A3536}" type="pres">
      <dgm:prSet presAssocID="{E847844A-86DD-4102-8DBC-6F4B9A5C1E3C}" presName="circ1Tx" presStyleLbl="revTx" presStyleIdx="0" presStyleCnt="0">
        <dgm:presLayoutVars>
          <dgm:chMax val="0"/>
          <dgm:chPref val="0"/>
          <dgm:bulletEnabled val="1"/>
        </dgm:presLayoutVars>
      </dgm:prSet>
      <dgm:spPr/>
      <dgm:t>
        <a:bodyPr/>
        <a:lstStyle/>
        <a:p>
          <a:endParaRPr lang="en-IN"/>
        </a:p>
      </dgm:t>
    </dgm:pt>
    <dgm:pt modelId="{EEA72604-147A-4243-B245-6B08C177EE7B}" type="pres">
      <dgm:prSet presAssocID="{0D00756A-DFE5-49CD-9BEB-D06946783EDD}" presName="circ2" presStyleLbl="vennNode1" presStyleIdx="1" presStyleCnt="4"/>
      <dgm:spPr/>
      <dgm:t>
        <a:bodyPr/>
        <a:lstStyle/>
        <a:p>
          <a:endParaRPr lang="en-IN"/>
        </a:p>
      </dgm:t>
    </dgm:pt>
    <dgm:pt modelId="{6B39159F-7075-48F0-9186-292F9FC06E49}" type="pres">
      <dgm:prSet presAssocID="{0D00756A-DFE5-49CD-9BEB-D06946783EDD}" presName="circ2Tx" presStyleLbl="revTx" presStyleIdx="0" presStyleCnt="0">
        <dgm:presLayoutVars>
          <dgm:chMax val="0"/>
          <dgm:chPref val="0"/>
          <dgm:bulletEnabled val="1"/>
        </dgm:presLayoutVars>
      </dgm:prSet>
      <dgm:spPr/>
      <dgm:t>
        <a:bodyPr/>
        <a:lstStyle/>
        <a:p>
          <a:endParaRPr lang="en-IN"/>
        </a:p>
      </dgm:t>
    </dgm:pt>
    <dgm:pt modelId="{AF1CA854-3E87-43AD-B692-B7469C540DFE}" type="pres">
      <dgm:prSet presAssocID="{EE81532A-1917-40CC-8434-DDA93F0E7F74}" presName="circ3" presStyleLbl="vennNode1" presStyleIdx="2" presStyleCnt="4"/>
      <dgm:spPr/>
      <dgm:t>
        <a:bodyPr/>
        <a:lstStyle/>
        <a:p>
          <a:endParaRPr lang="en-IN"/>
        </a:p>
      </dgm:t>
    </dgm:pt>
    <dgm:pt modelId="{A7251C68-C3A8-412D-9737-D32AF85527CD}" type="pres">
      <dgm:prSet presAssocID="{EE81532A-1917-40CC-8434-DDA93F0E7F74}" presName="circ3Tx" presStyleLbl="revTx" presStyleIdx="0" presStyleCnt="0">
        <dgm:presLayoutVars>
          <dgm:chMax val="0"/>
          <dgm:chPref val="0"/>
          <dgm:bulletEnabled val="1"/>
        </dgm:presLayoutVars>
      </dgm:prSet>
      <dgm:spPr/>
      <dgm:t>
        <a:bodyPr/>
        <a:lstStyle/>
        <a:p>
          <a:endParaRPr lang="en-IN"/>
        </a:p>
      </dgm:t>
    </dgm:pt>
    <dgm:pt modelId="{571EE4F7-9BAB-4A2B-B446-A8369873DA87}" type="pres">
      <dgm:prSet presAssocID="{209110F2-4FE2-4419-B136-69A0F0364F7D}" presName="circ4" presStyleLbl="vennNode1" presStyleIdx="3" presStyleCnt="4"/>
      <dgm:spPr/>
      <dgm:t>
        <a:bodyPr/>
        <a:lstStyle/>
        <a:p>
          <a:endParaRPr lang="en-IN"/>
        </a:p>
      </dgm:t>
    </dgm:pt>
    <dgm:pt modelId="{2988CBCA-108B-4A6C-B78A-1F7F32FC5397}" type="pres">
      <dgm:prSet presAssocID="{209110F2-4FE2-4419-B136-69A0F0364F7D}" presName="circ4Tx" presStyleLbl="revTx" presStyleIdx="0" presStyleCnt="0">
        <dgm:presLayoutVars>
          <dgm:chMax val="0"/>
          <dgm:chPref val="0"/>
          <dgm:bulletEnabled val="1"/>
        </dgm:presLayoutVars>
      </dgm:prSet>
      <dgm:spPr/>
      <dgm:t>
        <a:bodyPr/>
        <a:lstStyle/>
        <a:p>
          <a:endParaRPr lang="en-IN"/>
        </a:p>
      </dgm:t>
    </dgm:pt>
  </dgm:ptLst>
  <dgm:cxnLst>
    <dgm:cxn modelId="{1E906E0D-A2B3-47D1-BD6B-BDEDF9400F92}" srcId="{26B764F5-1A01-4844-AF30-916729A5C5DC}" destId="{209110F2-4FE2-4419-B136-69A0F0364F7D}" srcOrd="3" destOrd="0" parTransId="{F9EBA5E4-A8F6-4C94-B87C-C15EDA19B264}" sibTransId="{6ACB55D6-29DC-4E9E-8131-D40971837929}"/>
    <dgm:cxn modelId="{5B62AFB2-1DA9-485A-B0F3-A621F21A5940}" type="presOf" srcId="{EE81532A-1917-40CC-8434-DDA93F0E7F74}" destId="{AF1CA854-3E87-43AD-B692-B7469C540DFE}" srcOrd="0" destOrd="0" presId="urn:microsoft.com/office/officeart/2005/8/layout/venn1"/>
    <dgm:cxn modelId="{E1E8607F-E038-4CB3-9A55-3CC500E9C6D8}" type="presOf" srcId="{0D00756A-DFE5-49CD-9BEB-D06946783EDD}" destId="{6B39159F-7075-48F0-9186-292F9FC06E49}" srcOrd="1" destOrd="0" presId="urn:microsoft.com/office/officeart/2005/8/layout/venn1"/>
    <dgm:cxn modelId="{837605FB-8347-47CB-AD7D-4F18D89EEC03}" srcId="{26B764F5-1A01-4844-AF30-916729A5C5DC}" destId="{0D00756A-DFE5-49CD-9BEB-D06946783EDD}" srcOrd="1" destOrd="0" parTransId="{03370079-3A31-42B9-8DC2-9A1647815615}" sibTransId="{79E70F1B-35C7-44BF-812E-735423510B97}"/>
    <dgm:cxn modelId="{F6353496-29FC-4DD3-B597-D39816DA90C9}" type="presOf" srcId="{EE81532A-1917-40CC-8434-DDA93F0E7F74}" destId="{A7251C68-C3A8-412D-9737-D32AF85527CD}" srcOrd="1" destOrd="0" presId="urn:microsoft.com/office/officeart/2005/8/layout/venn1"/>
    <dgm:cxn modelId="{2A9031AA-36C1-4057-8CB2-C31D6EB6EEDC}" type="presOf" srcId="{E847844A-86DD-4102-8DBC-6F4B9A5C1E3C}" destId="{E3389F5A-E1A8-47B7-A727-FB97F2C25011}" srcOrd="0" destOrd="0" presId="urn:microsoft.com/office/officeart/2005/8/layout/venn1"/>
    <dgm:cxn modelId="{EEFBD1D3-5A8B-4C7C-9638-4C5E26B17D1F}" srcId="{26B764F5-1A01-4844-AF30-916729A5C5DC}" destId="{E847844A-86DD-4102-8DBC-6F4B9A5C1E3C}" srcOrd="0" destOrd="0" parTransId="{80ED57AE-775F-45E8-AB87-9208CD73A361}" sibTransId="{837D72B8-5112-4820-9141-CBC166290462}"/>
    <dgm:cxn modelId="{50ADBB2B-3767-4CE8-B82B-45A358666ECD}" type="presOf" srcId="{E847844A-86DD-4102-8DBC-6F4B9A5C1E3C}" destId="{2418FD92-7E15-4CA2-8981-535BA18A3536}" srcOrd="1" destOrd="0" presId="urn:microsoft.com/office/officeart/2005/8/layout/venn1"/>
    <dgm:cxn modelId="{C538F15F-67DD-4514-A855-CE193C69A2AE}" type="presOf" srcId="{26B764F5-1A01-4844-AF30-916729A5C5DC}" destId="{19CB1EC2-8E91-4DF8-B13F-F16F25FD3329}" srcOrd="0" destOrd="0" presId="urn:microsoft.com/office/officeart/2005/8/layout/venn1"/>
    <dgm:cxn modelId="{5946BA63-4A82-4E2A-9E4B-834CF5AE52E7}" srcId="{26B764F5-1A01-4844-AF30-916729A5C5DC}" destId="{EE81532A-1917-40CC-8434-DDA93F0E7F74}" srcOrd="2" destOrd="0" parTransId="{C71782B3-F7F2-4A82-8A5C-49E556F01C0C}" sibTransId="{BB70F180-09E8-41FA-8748-872122837786}"/>
    <dgm:cxn modelId="{474A5276-E1D5-40A0-8BC7-F8B3EABFEF73}" type="presOf" srcId="{209110F2-4FE2-4419-B136-69A0F0364F7D}" destId="{2988CBCA-108B-4A6C-B78A-1F7F32FC5397}" srcOrd="1" destOrd="0" presId="urn:microsoft.com/office/officeart/2005/8/layout/venn1"/>
    <dgm:cxn modelId="{50CF5636-A309-476D-AD0F-077230231E85}" type="presOf" srcId="{0D00756A-DFE5-49CD-9BEB-D06946783EDD}" destId="{EEA72604-147A-4243-B245-6B08C177EE7B}" srcOrd="0" destOrd="0" presId="urn:microsoft.com/office/officeart/2005/8/layout/venn1"/>
    <dgm:cxn modelId="{6D67806C-8E39-45C2-9658-568B6ABBED9A}" type="presOf" srcId="{209110F2-4FE2-4419-B136-69A0F0364F7D}" destId="{571EE4F7-9BAB-4A2B-B446-A8369873DA87}" srcOrd="0" destOrd="0" presId="urn:microsoft.com/office/officeart/2005/8/layout/venn1"/>
    <dgm:cxn modelId="{FAABCA9B-8C82-4E2E-ACD2-0FDCD4AB9668}" type="presParOf" srcId="{19CB1EC2-8E91-4DF8-B13F-F16F25FD3329}" destId="{E3389F5A-E1A8-47B7-A727-FB97F2C25011}" srcOrd="0" destOrd="0" presId="urn:microsoft.com/office/officeart/2005/8/layout/venn1"/>
    <dgm:cxn modelId="{EC41F5CE-CFA1-4970-BE7E-36DD51A50CAC}" type="presParOf" srcId="{19CB1EC2-8E91-4DF8-B13F-F16F25FD3329}" destId="{2418FD92-7E15-4CA2-8981-535BA18A3536}" srcOrd="1" destOrd="0" presId="urn:microsoft.com/office/officeart/2005/8/layout/venn1"/>
    <dgm:cxn modelId="{599CE592-D83D-4D67-BE22-533BD50B3A0E}" type="presParOf" srcId="{19CB1EC2-8E91-4DF8-B13F-F16F25FD3329}" destId="{EEA72604-147A-4243-B245-6B08C177EE7B}" srcOrd="2" destOrd="0" presId="urn:microsoft.com/office/officeart/2005/8/layout/venn1"/>
    <dgm:cxn modelId="{70BAF22F-472D-4A7D-ABEA-C44569E25A8C}" type="presParOf" srcId="{19CB1EC2-8E91-4DF8-B13F-F16F25FD3329}" destId="{6B39159F-7075-48F0-9186-292F9FC06E49}" srcOrd="3" destOrd="0" presId="urn:microsoft.com/office/officeart/2005/8/layout/venn1"/>
    <dgm:cxn modelId="{9F764112-FB4B-4714-87CE-651DEFBF51E5}" type="presParOf" srcId="{19CB1EC2-8E91-4DF8-B13F-F16F25FD3329}" destId="{AF1CA854-3E87-43AD-B692-B7469C540DFE}" srcOrd="4" destOrd="0" presId="urn:microsoft.com/office/officeart/2005/8/layout/venn1"/>
    <dgm:cxn modelId="{6989B86B-5AE3-4EF8-BC57-8A5D99BA5810}" type="presParOf" srcId="{19CB1EC2-8E91-4DF8-B13F-F16F25FD3329}" destId="{A7251C68-C3A8-412D-9737-D32AF85527CD}" srcOrd="5" destOrd="0" presId="urn:microsoft.com/office/officeart/2005/8/layout/venn1"/>
    <dgm:cxn modelId="{0EBC756A-8635-499A-88E7-0B856E3799EE}" type="presParOf" srcId="{19CB1EC2-8E91-4DF8-B13F-F16F25FD3329}" destId="{571EE4F7-9BAB-4A2B-B446-A8369873DA87}" srcOrd="6" destOrd="0" presId="urn:microsoft.com/office/officeart/2005/8/layout/venn1"/>
    <dgm:cxn modelId="{FA4CA561-2BBC-4B8E-944D-A5331A44616F}" type="presParOf" srcId="{19CB1EC2-8E91-4DF8-B13F-F16F25FD3329}" destId="{2988CBCA-108B-4A6C-B78A-1F7F32FC5397}"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2C70A1B-4C9A-484D-9F8F-60C2B64DDD1B}"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IN"/>
        </a:p>
      </dgm:t>
    </dgm:pt>
    <dgm:pt modelId="{B07E5BAC-ECB0-4D64-A380-C375168FC0E6}">
      <dgm:prSet phldrT="[Text]" custT="1"/>
      <dgm:spPr/>
      <dgm:t>
        <a:bodyPr/>
        <a:lstStyle/>
        <a:p>
          <a:r>
            <a:rPr lang="en-US" sz="2800" dirty="0" smtClean="0"/>
            <a:t>NACP-I</a:t>
          </a:r>
        </a:p>
        <a:p>
          <a:r>
            <a:rPr lang="en-US" sz="2000" dirty="0" smtClean="0"/>
            <a:t>Government share:</a:t>
          </a:r>
          <a:r>
            <a:rPr lang="en-US" sz="2800" dirty="0" smtClean="0"/>
            <a:t> 45%</a:t>
          </a:r>
          <a:endParaRPr lang="en-IN" sz="2800" dirty="0"/>
        </a:p>
      </dgm:t>
    </dgm:pt>
    <dgm:pt modelId="{43842C63-C542-4964-96E5-1B2C614620F7}" type="parTrans" cxnId="{ECACD749-9196-4D49-B2C5-75654F041B96}">
      <dgm:prSet/>
      <dgm:spPr/>
      <dgm:t>
        <a:bodyPr/>
        <a:lstStyle/>
        <a:p>
          <a:endParaRPr lang="en-IN"/>
        </a:p>
      </dgm:t>
    </dgm:pt>
    <dgm:pt modelId="{67185BD3-CC5E-4496-A60D-EAA0F5AD65EF}" type="sibTrans" cxnId="{ECACD749-9196-4D49-B2C5-75654F041B96}">
      <dgm:prSet/>
      <dgm:spPr/>
      <dgm:t>
        <a:bodyPr/>
        <a:lstStyle/>
        <a:p>
          <a:endParaRPr lang="en-IN"/>
        </a:p>
      </dgm:t>
    </dgm:pt>
    <dgm:pt modelId="{4C1A3719-99DD-4203-AAA2-E951929D1488}">
      <dgm:prSet phldrT="[Text]" custT="1"/>
      <dgm:spPr/>
      <dgm:t>
        <a:bodyPr/>
        <a:lstStyle/>
        <a:p>
          <a:r>
            <a:rPr lang="en-US" sz="2800" dirty="0" smtClean="0"/>
            <a:t>NACP-II</a:t>
          </a:r>
        </a:p>
        <a:p>
          <a:r>
            <a:rPr lang="en-US" sz="2000" dirty="0" smtClean="0"/>
            <a:t>Governments share:</a:t>
          </a:r>
          <a:r>
            <a:rPr lang="en-US" sz="2800" dirty="0" smtClean="0"/>
            <a:t> 9%</a:t>
          </a:r>
          <a:endParaRPr lang="en-IN" sz="2800" dirty="0"/>
        </a:p>
      </dgm:t>
    </dgm:pt>
    <dgm:pt modelId="{342463DE-9B5E-4DAB-93F2-610D2D4491F5}" type="parTrans" cxnId="{A4820A3C-273B-489A-A3EB-0D225C3D7CB7}">
      <dgm:prSet/>
      <dgm:spPr/>
      <dgm:t>
        <a:bodyPr/>
        <a:lstStyle/>
        <a:p>
          <a:endParaRPr lang="en-IN"/>
        </a:p>
      </dgm:t>
    </dgm:pt>
    <dgm:pt modelId="{58C68D17-B291-4C11-B664-96926E2556D7}" type="sibTrans" cxnId="{A4820A3C-273B-489A-A3EB-0D225C3D7CB7}">
      <dgm:prSet/>
      <dgm:spPr/>
      <dgm:t>
        <a:bodyPr/>
        <a:lstStyle/>
        <a:p>
          <a:endParaRPr lang="en-IN"/>
        </a:p>
      </dgm:t>
    </dgm:pt>
    <dgm:pt modelId="{A03AD60C-DC2B-479D-A8A0-3A3C30A337CD}">
      <dgm:prSet phldrT="[Text]" custT="1"/>
      <dgm:spPr/>
      <dgm:t>
        <a:bodyPr/>
        <a:lstStyle/>
        <a:p>
          <a:r>
            <a:rPr lang="en-US" sz="2800" dirty="0" smtClean="0"/>
            <a:t>NACP-III</a:t>
          </a:r>
        </a:p>
        <a:p>
          <a:r>
            <a:rPr lang="en-US" sz="2000" b="0" dirty="0" smtClean="0"/>
            <a:t>share</a:t>
          </a:r>
          <a:r>
            <a:rPr lang="en-US" sz="2000" dirty="0" smtClean="0"/>
            <a:t>:</a:t>
          </a:r>
          <a:r>
            <a:rPr lang="en-US" sz="2800" dirty="0" smtClean="0"/>
            <a:t> </a:t>
          </a:r>
          <a:r>
            <a:rPr lang="en-IN" sz="2800" b="0" i="0" dirty="0" smtClean="0"/>
            <a:t>25%</a:t>
          </a:r>
          <a:endParaRPr lang="en-IN" sz="2800" dirty="0"/>
        </a:p>
      </dgm:t>
    </dgm:pt>
    <dgm:pt modelId="{48C5B9A9-2A39-418E-ADED-CB1A070C0A5D}" type="parTrans" cxnId="{AAD262EC-00FE-4C84-9441-F89237D2D091}">
      <dgm:prSet/>
      <dgm:spPr/>
      <dgm:t>
        <a:bodyPr/>
        <a:lstStyle/>
        <a:p>
          <a:endParaRPr lang="en-IN"/>
        </a:p>
      </dgm:t>
    </dgm:pt>
    <dgm:pt modelId="{3B6B3AE5-441D-4887-BA88-86839EC8EEA0}" type="sibTrans" cxnId="{AAD262EC-00FE-4C84-9441-F89237D2D091}">
      <dgm:prSet/>
      <dgm:spPr/>
      <dgm:t>
        <a:bodyPr/>
        <a:lstStyle/>
        <a:p>
          <a:endParaRPr lang="en-IN"/>
        </a:p>
      </dgm:t>
    </dgm:pt>
    <dgm:pt modelId="{9801072B-3DFC-4A5F-AF8C-3508B7BA531F}">
      <dgm:prSet phldrT="[Text]" custT="1"/>
      <dgm:spPr/>
      <dgm:t>
        <a:bodyPr/>
        <a:lstStyle/>
        <a:p>
          <a:r>
            <a:rPr lang="en-US" sz="2800" dirty="0" smtClean="0"/>
            <a:t>NACP-IV</a:t>
          </a:r>
        </a:p>
        <a:p>
          <a:r>
            <a:rPr lang="en-US" sz="2000" dirty="0" smtClean="0"/>
            <a:t>Governments share: </a:t>
          </a:r>
          <a:r>
            <a:rPr lang="en-US" sz="2800" dirty="0" smtClean="0"/>
            <a:t>70%</a:t>
          </a:r>
        </a:p>
        <a:p>
          <a:endParaRPr lang="en-US" sz="2800" dirty="0" smtClean="0"/>
        </a:p>
      </dgm:t>
    </dgm:pt>
    <dgm:pt modelId="{B7445E7A-4146-43E5-91DD-59805F52969F}" type="parTrans" cxnId="{B4FEA02A-C594-4471-A59D-8A93AB837189}">
      <dgm:prSet/>
      <dgm:spPr/>
      <dgm:t>
        <a:bodyPr/>
        <a:lstStyle/>
        <a:p>
          <a:endParaRPr lang="en-IN"/>
        </a:p>
      </dgm:t>
    </dgm:pt>
    <dgm:pt modelId="{02B2DA49-F738-4048-AE50-F4120E3A573F}" type="sibTrans" cxnId="{B4FEA02A-C594-4471-A59D-8A93AB837189}">
      <dgm:prSet/>
      <dgm:spPr/>
      <dgm:t>
        <a:bodyPr/>
        <a:lstStyle/>
        <a:p>
          <a:endParaRPr lang="en-IN"/>
        </a:p>
      </dgm:t>
    </dgm:pt>
    <dgm:pt modelId="{9C415FA9-56C6-46F2-999B-50A04C16ABA3}" type="pres">
      <dgm:prSet presAssocID="{12C70A1B-4C9A-484D-9F8F-60C2B64DDD1B}" presName="rootnode" presStyleCnt="0">
        <dgm:presLayoutVars>
          <dgm:chMax/>
          <dgm:chPref/>
          <dgm:dir/>
          <dgm:animLvl val="lvl"/>
        </dgm:presLayoutVars>
      </dgm:prSet>
      <dgm:spPr/>
      <dgm:t>
        <a:bodyPr/>
        <a:lstStyle/>
        <a:p>
          <a:endParaRPr lang="en-IN"/>
        </a:p>
      </dgm:t>
    </dgm:pt>
    <dgm:pt modelId="{4076D205-3BC9-4E28-9B82-B676D082AB75}" type="pres">
      <dgm:prSet presAssocID="{B07E5BAC-ECB0-4D64-A380-C375168FC0E6}" presName="composite" presStyleCnt="0"/>
      <dgm:spPr/>
    </dgm:pt>
    <dgm:pt modelId="{9D434CC4-774D-41AC-9C82-EC66929ABC33}" type="pres">
      <dgm:prSet presAssocID="{B07E5BAC-ECB0-4D64-A380-C375168FC0E6}" presName="LShape" presStyleLbl="alignNode1" presStyleIdx="0" presStyleCnt="7"/>
      <dgm:spPr/>
    </dgm:pt>
    <dgm:pt modelId="{8BD4CFCC-5C49-4778-A90E-28EC3D33E21A}" type="pres">
      <dgm:prSet presAssocID="{B07E5BAC-ECB0-4D64-A380-C375168FC0E6}" presName="ParentText" presStyleLbl="revTx" presStyleIdx="0" presStyleCnt="4">
        <dgm:presLayoutVars>
          <dgm:chMax val="0"/>
          <dgm:chPref val="0"/>
          <dgm:bulletEnabled val="1"/>
        </dgm:presLayoutVars>
      </dgm:prSet>
      <dgm:spPr/>
      <dgm:t>
        <a:bodyPr/>
        <a:lstStyle/>
        <a:p>
          <a:endParaRPr lang="en-IN"/>
        </a:p>
      </dgm:t>
    </dgm:pt>
    <dgm:pt modelId="{917C1192-01A9-4768-87E7-EFB08A0DED67}" type="pres">
      <dgm:prSet presAssocID="{B07E5BAC-ECB0-4D64-A380-C375168FC0E6}" presName="Triangle" presStyleLbl="alignNode1" presStyleIdx="1" presStyleCnt="7"/>
      <dgm:spPr/>
    </dgm:pt>
    <dgm:pt modelId="{119C0149-C980-4894-94BA-E85CB9215432}" type="pres">
      <dgm:prSet presAssocID="{67185BD3-CC5E-4496-A60D-EAA0F5AD65EF}" presName="sibTrans" presStyleCnt="0"/>
      <dgm:spPr/>
    </dgm:pt>
    <dgm:pt modelId="{C868E2ED-71CE-4A1B-BA67-E64C1D806D28}" type="pres">
      <dgm:prSet presAssocID="{67185BD3-CC5E-4496-A60D-EAA0F5AD65EF}" presName="space" presStyleCnt="0"/>
      <dgm:spPr/>
    </dgm:pt>
    <dgm:pt modelId="{F3869264-F421-448F-9C78-AF5C62B37D49}" type="pres">
      <dgm:prSet presAssocID="{4C1A3719-99DD-4203-AAA2-E951929D1488}" presName="composite" presStyleCnt="0"/>
      <dgm:spPr/>
    </dgm:pt>
    <dgm:pt modelId="{FAA3577D-D4A4-4450-8B8B-AAC1CDABA137}" type="pres">
      <dgm:prSet presAssocID="{4C1A3719-99DD-4203-AAA2-E951929D1488}" presName="LShape" presStyleLbl="alignNode1" presStyleIdx="2" presStyleCnt="7"/>
      <dgm:spPr/>
    </dgm:pt>
    <dgm:pt modelId="{E4D0D5DC-B59B-4954-A824-A281BFCB5F98}" type="pres">
      <dgm:prSet presAssocID="{4C1A3719-99DD-4203-AAA2-E951929D1488}" presName="ParentText" presStyleLbl="revTx" presStyleIdx="1" presStyleCnt="4">
        <dgm:presLayoutVars>
          <dgm:chMax val="0"/>
          <dgm:chPref val="0"/>
          <dgm:bulletEnabled val="1"/>
        </dgm:presLayoutVars>
      </dgm:prSet>
      <dgm:spPr/>
      <dgm:t>
        <a:bodyPr/>
        <a:lstStyle/>
        <a:p>
          <a:endParaRPr lang="en-IN"/>
        </a:p>
      </dgm:t>
    </dgm:pt>
    <dgm:pt modelId="{CDE16D71-2FD5-4828-9B11-E6BED0EA8331}" type="pres">
      <dgm:prSet presAssocID="{4C1A3719-99DD-4203-AAA2-E951929D1488}" presName="Triangle" presStyleLbl="alignNode1" presStyleIdx="3" presStyleCnt="7"/>
      <dgm:spPr/>
    </dgm:pt>
    <dgm:pt modelId="{AF004DA2-18DE-44A8-893F-5EEC24CD6E4B}" type="pres">
      <dgm:prSet presAssocID="{58C68D17-B291-4C11-B664-96926E2556D7}" presName="sibTrans" presStyleCnt="0"/>
      <dgm:spPr/>
    </dgm:pt>
    <dgm:pt modelId="{88386792-5D37-4D7B-B218-D2324D10021D}" type="pres">
      <dgm:prSet presAssocID="{58C68D17-B291-4C11-B664-96926E2556D7}" presName="space" presStyleCnt="0"/>
      <dgm:spPr/>
    </dgm:pt>
    <dgm:pt modelId="{E46715B1-7689-49C0-9CA7-A8392E3A5E3B}" type="pres">
      <dgm:prSet presAssocID="{A03AD60C-DC2B-479D-A8A0-3A3C30A337CD}" presName="composite" presStyleCnt="0"/>
      <dgm:spPr/>
    </dgm:pt>
    <dgm:pt modelId="{7E6240F7-CC1B-42F1-8F08-CB24851704CF}" type="pres">
      <dgm:prSet presAssocID="{A03AD60C-DC2B-479D-A8A0-3A3C30A337CD}" presName="LShape" presStyleLbl="alignNode1" presStyleIdx="4" presStyleCnt="7"/>
      <dgm:spPr/>
    </dgm:pt>
    <dgm:pt modelId="{B2F521D2-39E4-484E-B4BA-76A50572E7E7}" type="pres">
      <dgm:prSet presAssocID="{A03AD60C-DC2B-479D-A8A0-3A3C30A337CD}" presName="ParentText" presStyleLbl="revTx" presStyleIdx="2" presStyleCnt="4">
        <dgm:presLayoutVars>
          <dgm:chMax val="0"/>
          <dgm:chPref val="0"/>
          <dgm:bulletEnabled val="1"/>
        </dgm:presLayoutVars>
      </dgm:prSet>
      <dgm:spPr/>
      <dgm:t>
        <a:bodyPr/>
        <a:lstStyle/>
        <a:p>
          <a:endParaRPr lang="en-IN"/>
        </a:p>
      </dgm:t>
    </dgm:pt>
    <dgm:pt modelId="{9A9F3B4A-4FAF-4BB7-B8A0-29CC22914B83}" type="pres">
      <dgm:prSet presAssocID="{A03AD60C-DC2B-479D-A8A0-3A3C30A337CD}" presName="Triangle" presStyleLbl="alignNode1" presStyleIdx="5" presStyleCnt="7"/>
      <dgm:spPr/>
    </dgm:pt>
    <dgm:pt modelId="{E902A4C1-6E8A-4FCA-BE23-87A027E1236A}" type="pres">
      <dgm:prSet presAssocID="{3B6B3AE5-441D-4887-BA88-86839EC8EEA0}" presName="sibTrans" presStyleCnt="0"/>
      <dgm:spPr/>
    </dgm:pt>
    <dgm:pt modelId="{435F8EDC-DA1A-4B88-BD8D-20257F3046E1}" type="pres">
      <dgm:prSet presAssocID="{3B6B3AE5-441D-4887-BA88-86839EC8EEA0}" presName="space" presStyleCnt="0"/>
      <dgm:spPr/>
    </dgm:pt>
    <dgm:pt modelId="{46DBE281-C3AF-438A-AA21-F5963F1B9D24}" type="pres">
      <dgm:prSet presAssocID="{9801072B-3DFC-4A5F-AF8C-3508B7BA531F}" presName="composite" presStyleCnt="0"/>
      <dgm:spPr/>
    </dgm:pt>
    <dgm:pt modelId="{1B4C249F-9AD0-452B-B30F-E56CD674FB91}" type="pres">
      <dgm:prSet presAssocID="{9801072B-3DFC-4A5F-AF8C-3508B7BA531F}" presName="LShape" presStyleLbl="alignNode1" presStyleIdx="6" presStyleCnt="7"/>
      <dgm:spPr/>
    </dgm:pt>
    <dgm:pt modelId="{7899822E-64F6-441C-AF46-891BB143923C}" type="pres">
      <dgm:prSet presAssocID="{9801072B-3DFC-4A5F-AF8C-3508B7BA531F}" presName="ParentText" presStyleLbl="revTx" presStyleIdx="3" presStyleCnt="4">
        <dgm:presLayoutVars>
          <dgm:chMax val="0"/>
          <dgm:chPref val="0"/>
          <dgm:bulletEnabled val="1"/>
        </dgm:presLayoutVars>
      </dgm:prSet>
      <dgm:spPr/>
      <dgm:t>
        <a:bodyPr/>
        <a:lstStyle/>
        <a:p>
          <a:endParaRPr lang="en-IN"/>
        </a:p>
      </dgm:t>
    </dgm:pt>
  </dgm:ptLst>
  <dgm:cxnLst>
    <dgm:cxn modelId="{5AC5B6FD-6092-4F1A-B9A2-B9534A9BBBFD}" type="presOf" srcId="{9801072B-3DFC-4A5F-AF8C-3508B7BA531F}" destId="{7899822E-64F6-441C-AF46-891BB143923C}" srcOrd="0" destOrd="0" presId="urn:microsoft.com/office/officeart/2009/3/layout/StepUpProcess"/>
    <dgm:cxn modelId="{3EE17B0F-121C-4383-9698-2E4288359290}" type="presOf" srcId="{B07E5BAC-ECB0-4D64-A380-C375168FC0E6}" destId="{8BD4CFCC-5C49-4778-A90E-28EC3D33E21A}" srcOrd="0" destOrd="0" presId="urn:microsoft.com/office/officeart/2009/3/layout/StepUpProcess"/>
    <dgm:cxn modelId="{C8AD823B-BD77-457C-84DC-9D6E01B63F86}" type="presOf" srcId="{12C70A1B-4C9A-484D-9F8F-60C2B64DDD1B}" destId="{9C415FA9-56C6-46F2-999B-50A04C16ABA3}" srcOrd="0" destOrd="0" presId="urn:microsoft.com/office/officeart/2009/3/layout/StepUpProcess"/>
    <dgm:cxn modelId="{A4820A3C-273B-489A-A3EB-0D225C3D7CB7}" srcId="{12C70A1B-4C9A-484D-9F8F-60C2B64DDD1B}" destId="{4C1A3719-99DD-4203-AAA2-E951929D1488}" srcOrd="1" destOrd="0" parTransId="{342463DE-9B5E-4DAB-93F2-610D2D4491F5}" sibTransId="{58C68D17-B291-4C11-B664-96926E2556D7}"/>
    <dgm:cxn modelId="{B4FEA02A-C594-4471-A59D-8A93AB837189}" srcId="{12C70A1B-4C9A-484D-9F8F-60C2B64DDD1B}" destId="{9801072B-3DFC-4A5F-AF8C-3508B7BA531F}" srcOrd="3" destOrd="0" parTransId="{B7445E7A-4146-43E5-91DD-59805F52969F}" sibTransId="{02B2DA49-F738-4048-AE50-F4120E3A573F}"/>
    <dgm:cxn modelId="{ECACD749-9196-4D49-B2C5-75654F041B96}" srcId="{12C70A1B-4C9A-484D-9F8F-60C2B64DDD1B}" destId="{B07E5BAC-ECB0-4D64-A380-C375168FC0E6}" srcOrd="0" destOrd="0" parTransId="{43842C63-C542-4964-96E5-1B2C614620F7}" sibTransId="{67185BD3-CC5E-4496-A60D-EAA0F5AD65EF}"/>
    <dgm:cxn modelId="{AAD262EC-00FE-4C84-9441-F89237D2D091}" srcId="{12C70A1B-4C9A-484D-9F8F-60C2B64DDD1B}" destId="{A03AD60C-DC2B-479D-A8A0-3A3C30A337CD}" srcOrd="2" destOrd="0" parTransId="{48C5B9A9-2A39-418E-ADED-CB1A070C0A5D}" sibTransId="{3B6B3AE5-441D-4887-BA88-86839EC8EEA0}"/>
    <dgm:cxn modelId="{883976E9-CF69-42AC-9129-C8CD6157D2AA}" type="presOf" srcId="{A03AD60C-DC2B-479D-A8A0-3A3C30A337CD}" destId="{B2F521D2-39E4-484E-B4BA-76A50572E7E7}" srcOrd="0" destOrd="0" presId="urn:microsoft.com/office/officeart/2009/3/layout/StepUpProcess"/>
    <dgm:cxn modelId="{DC2622D4-91FE-4C00-8E7E-725818772B73}" type="presOf" srcId="{4C1A3719-99DD-4203-AAA2-E951929D1488}" destId="{E4D0D5DC-B59B-4954-A824-A281BFCB5F98}" srcOrd="0" destOrd="0" presId="urn:microsoft.com/office/officeart/2009/3/layout/StepUpProcess"/>
    <dgm:cxn modelId="{8F19B637-34B4-43AF-B4C9-8107FF560F1B}" type="presParOf" srcId="{9C415FA9-56C6-46F2-999B-50A04C16ABA3}" destId="{4076D205-3BC9-4E28-9B82-B676D082AB75}" srcOrd="0" destOrd="0" presId="urn:microsoft.com/office/officeart/2009/3/layout/StepUpProcess"/>
    <dgm:cxn modelId="{033C90E4-EECD-4F0B-A93A-025230B2B690}" type="presParOf" srcId="{4076D205-3BC9-4E28-9B82-B676D082AB75}" destId="{9D434CC4-774D-41AC-9C82-EC66929ABC33}" srcOrd="0" destOrd="0" presId="urn:microsoft.com/office/officeart/2009/3/layout/StepUpProcess"/>
    <dgm:cxn modelId="{93E294C4-0DD5-4DE0-953C-FC6381F7FC79}" type="presParOf" srcId="{4076D205-3BC9-4E28-9B82-B676D082AB75}" destId="{8BD4CFCC-5C49-4778-A90E-28EC3D33E21A}" srcOrd="1" destOrd="0" presId="urn:microsoft.com/office/officeart/2009/3/layout/StepUpProcess"/>
    <dgm:cxn modelId="{81F49225-8D2F-42DA-A63E-38E4E23580ED}" type="presParOf" srcId="{4076D205-3BC9-4E28-9B82-B676D082AB75}" destId="{917C1192-01A9-4768-87E7-EFB08A0DED67}" srcOrd="2" destOrd="0" presId="urn:microsoft.com/office/officeart/2009/3/layout/StepUpProcess"/>
    <dgm:cxn modelId="{19549B0F-4B08-454D-A053-9B73BA4A7948}" type="presParOf" srcId="{9C415FA9-56C6-46F2-999B-50A04C16ABA3}" destId="{119C0149-C980-4894-94BA-E85CB9215432}" srcOrd="1" destOrd="0" presId="urn:microsoft.com/office/officeart/2009/3/layout/StepUpProcess"/>
    <dgm:cxn modelId="{10F82897-8BB6-40B0-ADD0-90ADDA2A70FC}" type="presParOf" srcId="{119C0149-C980-4894-94BA-E85CB9215432}" destId="{C868E2ED-71CE-4A1B-BA67-E64C1D806D28}" srcOrd="0" destOrd="0" presId="urn:microsoft.com/office/officeart/2009/3/layout/StepUpProcess"/>
    <dgm:cxn modelId="{52627B9C-5423-4D44-956F-95C38314CB6C}" type="presParOf" srcId="{9C415FA9-56C6-46F2-999B-50A04C16ABA3}" destId="{F3869264-F421-448F-9C78-AF5C62B37D49}" srcOrd="2" destOrd="0" presId="urn:microsoft.com/office/officeart/2009/3/layout/StepUpProcess"/>
    <dgm:cxn modelId="{A2433EDF-F0E0-429B-8A13-BEB5D26BBA10}" type="presParOf" srcId="{F3869264-F421-448F-9C78-AF5C62B37D49}" destId="{FAA3577D-D4A4-4450-8B8B-AAC1CDABA137}" srcOrd="0" destOrd="0" presId="urn:microsoft.com/office/officeart/2009/3/layout/StepUpProcess"/>
    <dgm:cxn modelId="{B6882DC4-49B9-4E8A-B4AB-232A1497F4CD}" type="presParOf" srcId="{F3869264-F421-448F-9C78-AF5C62B37D49}" destId="{E4D0D5DC-B59B-4954-A824-A281BFCB5F98}" srcOrd="1" destOrd="0" presId="urn:microsoft.com/office/officeart/2009/3/layout/StepUpProcess"/>
    <dgm:cxn modelId="{3EC4197C-96A2-4348-A717-5A5274DCC14E}" type="presParOf" srcId="{F3869264-F421-448F-9C78-AF5C62B37D49}" destId="{CDE16D71-2FD5-4828-9B11-E6BED0EA8331}" srcOrd="2" destOrd="0" presId="urn:microsoft.com/office/officeart/2009/3/layout/StepUpProcess"/>
    <dgm:cxn modelId="{A4DD25A8-6B7D-4DF8-B616-6C3959EF0253}" type="presParOf" srcId="{9C415FA9-56C6-46F2-999B-50A04C16ABA3}" destId="{AF004DA2-18DE-44A8-893F-5EEC24CD6E4B}" srcOrd="3" destOrd="0" presId="urn:microsoft.com/office/officeart/2009/3/layout/StepUpProcess"/>
    <dgm:cxn modelId="{80F4EDD4-2F19-46B4-AD26-B7D5ADAAECDC}" type="presParOf" srcId="{AF004DA2-18DE-44A8-893F-5EEC24CD6E4B}" destId="{88386792-5D37-4D7B-B218-D2324D10021D}" srcOrd="0" destOrd="0" presId="urn:microsoft.com/office/officeart/2009/3/layout/StepUpProcess"/>
    <dgm:cxn modelId="{96540E3E-FB0D-401C-8EBB-8DAA602C8BAA}" type="presParOf" srcId="{9C415FA9-56C6-46F2-999B-50A04C16ABA3}" destId="{E46715B1-7689-49C0-9CA7-A8392E3A5E3B}" srcOrd="4" destOrd="0" presId="urn:microsoft.com/office/officeart/2009/3/layout/StepUpProcess"/>
    <dgm:cxn modelId="{56A214FC-6185-46F7-BBE9-822BE9C97AFB}" type="presParOf" srcId="{E46715B1-7689-49C0-9CA7-A8392E3A5E3B}" destId="{7E6240F7-CC1B-42F1-8F08-CB24851704CF}" srcOrd="0" destOrd="0" presId="urn:microsoft.com/office/officeart/2009/3/layout/StepUpProcess"/>
    <dgm:cxn modelId="{8309C85B-6174-469B-B9BB-71DD8B10CAA3}" type="presParOf" srcId="{E46715B1-7689-49C0-9CA7-A8392E3A5E3B}" destId="{B2F521D2-39E4-484E-B4BA-76A50572E7E7}" srcOrd="1" destOrd="0" presId="urn:microsoft.com/office/officeart/2009/3/layout/StepUpProcess"/>
    <dgm:cxn modelId="{A9544F59-6D9F-4209-8688-B09142A6DFEE}" type="presParOf" srcId="{E46715B1-7689-49C0-9CA7-A8392E3A5E3B}" destId="{9A9F3B4A-4FAF-4BB7-B8A0-29CC22914B83}" srcOrd="2" destOrd="0" presId="urn:microsoft.com/office/officeart/2009/3/layout/StepUpProcess"/>
    <dgm:cxn modelId="{8AA38518-98F7-4094-950F-E52A31842670}" type="presParOf" srcId="{9C415FA9-56C6-46F2-999B-50A04C16ABA3}" destId="{E902A4C1-6E8A-4FCA-BE23-87A027E1236A}" srcOrd="5" destOrd="0" presId="urn:microsoft.com/office/officeart/2009/3/layout/StepUpProcess"/>
    <dgm:cxn modelId="{85F43C95-FA33-445B-AA31-BB2BB4ABBF4D}" type="presParOf" srcId="{E902A4C1-6E8A-4FCA-BE23-87A027E1236A}" destId="{435F8EDC-DA1A-4B88-BD8D-20257F3046E1}" srcOrd="0" destOrd="0" presId="urn:microsoft.com/office/officeart/2009/3/layout/StepUpProcess"/>
    <dgm:cxn modelId="{72310D91-8BFC-42D5-8F01-D6BDE747AA8F}" type="presParOf" srcId="{9C415FA9-56C6-46F2-999B-50A04C16ABA3}" destId="{46DBE281-C3AF-438A-AA21-F5963F1B9D24}" srcOrd="6" destOrd="0" presId="urn:microsoft.com/office/officeart/2009/3/layout/StepUpProcess"/>
    <dgm:cxn modelId="{871EDE44-912F-49D3-B044-3B9D4C4E08F5}" type="presParOf" srcId="{46DBE281-C3AF-438A-AA21-F5963F1B9D24}" destId="{1B4C249F-9AD0-452B-B30F-E56CD674FB91}" srcOrd="0" destOrd="0" presId="urn:microsoft.com/office/officeart/2009/3/layout/StepUpProcess"/>
    <dgm:cxn modelId="{1AA1E4EC-7523-428E-A837-ED03F744B2B2}" type="presParOf" srcId="{46DBE281-C3AF-438A-AA21-F5963F1B9D24}" destId="{7899822E-64F6-441C-AF46-891BB143923C}"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EFBDB8A-B65C-4500-BDF0-8B990BC78003}"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1FB8E173-8B76-4BC6-BFBD-2340296AABB9}">
      <dgm:prSet phldrT="[Text]"/>
      <dgm:spPr/>
      <dgm:t>
        <a:bodyPr/>
        <a:lstStyle/>
        <a:p>
          <a:r>
            <a:rPr lang="en-US" dirty="0" smtClean="0"/>
            <a:t>Systems’ perspective</a:t>
          </a:r>
          <a:endParaRPr lang="en-IN" dirty="0"/>
        </a:p>
      </dgm:t>
    </dgm:pt>
    <dgm:pt modelId="{F5D0E9A8-ED9A-4280-89F5-824D123C3848}" type="parTrans" cxnId="{B3C5A296-D5F4-40A1-89B0-6EE423430A54}">
      <dgm:prSet/>
      <dgm:spPr/>
      <dgm:t>
        <a:bodyPr/>
        <a:lstStyle/>
        <a:p>
          <a:endParaRPr lang="en-IN"/>
        </a:p>
      </dgm:t>
    </dgm:pt>
    <dgm:pt modelId="{9D3FEBDC-A6D6-41F1-B2D1-9B3DA8C8F7F1}" type="sibTrans" cxnId="{B3C5A296-D5F4-40A1-89B0-6EE423430A54}">
      <dgm:prSet/>
      <dgm:spPr/>
      <dgm:t>
        <a:bodyPr/>
        <a:lstStyle/>
        <a:p>
          <a:endParaRPr lang="en-IN"/>
        </a:p>
      </dgm:t>
    </dgm:pt>
    <dgm:pt modelId="{9234B9E4-9723-4B0B-8C63-935AE8E1671D}">
      <dgm:prSet phldrT="[Text]"/>
      <dgm:spPr/>
      <dgm:t>
        <a:bodyPr/>
        <a:lstStyle/>
        <a:p>
          <a:r>
            <a:rPr lang="en-US" dirty="0" smtClean="0"/>
            <a:t>CD4 count monitoring is $25 per test</a:t>
          </a:r>
        </a:p>
        <a:p>
          <a:r>
            <a:rPr lang="en-US" dirty="0" smtClean="0"/>
            <a:t>Viral load $100 per test. </a:t>
          </a:r>
          <a:endParaRPr lang="en-IN" dirty="0"/>
        </a:p>
      </dgm:t>
    </dgm:pt>
    <dgm:pt modelId="{82140D27-96D0-49F2-8236-8BB5539A4D18}" type="parTrans" cxnId="{D66E3351-7286-47F7-9B03-92061A165F8F}">
      <dgm:prSet/>
      <dgm:spPr/>
      <dgm:t>
        <a:bodyPr/>
        <a:lstStyle/>
        <a:p>
          <a:endParaRPr lang="en-IN"/>
        </a:p>
      </dgm:t>
    </dgm:pt>
    <dgm:pt modelId="{6A080A91-CFBD-4183-A8FC-BB4B80E64797}" type="sibTrans" cxnId="{D66E3351-7286-47F7-9B03-92061A165F8F}">
      <dgm:prSet/>
      <dgm:spPr/>
      <dgm:t>
        <a:bodyPr/>
        <a:lstStyle/>
        <a:p>
          <a:endParaRPr lang="en-IN"/>
        </a:p>
      </dgm:t>
    </dgm:pt>
    <dgm:pt modelId="{E80A3C77-A91D-4F6E-95A4-7E88A1758258}">
      <dgm:prSet phldrT="[Text]"/>
      <dgm:spPr/>
      <dgm:t>
        <a:bodyPr/>
        <a:lstStyle/>
        <a:p>
          <a:r>
            <a:rPr lang="en-US" dirty="0" smtClean="0"/>
            <a:t>In 1998, the cost of first line ART in India was </a:t>
          </a:r>
          <a:r>
            <a:rPr lang="en-US" dirty="0" err="1" smtClean="0"/>
            <a:t>Rs</a:t>
          </a:r>
          <a:r>
            <a:rPr lang="en-US" dirty="0" smtClean="0"/>
            <a:t>. 25,000 (US$658) per patient per month; by 2005 the monthly cost had dropped dramatically to </a:t>
          </a:r>
          <a:r>
            <a:rPr lang="en-US" dirty="0" err="1" smtClean="0"/>
            <a:t>Rs</a:t>
          </a:r>
          <a:r>
            <a:rPr lang="en-US" dirty="0" smtClean="0"/>
            <a:t>. 1,000 </a:t>
          </a:r>
          <a:endParaRPr lang="en-IN" dirty="0"/>
        </a:p>
      </dgm:t>
    </dgm:pt>
    <dgm:pt modelId="{F01A50DB-EAAA-4F7F-A72D-5BB623EEE3E0}" type="parTrans" cxnId="{C3453A77-3CE3-425E-A8FC-E2AB60187C8F}">
      <dgm:prSet/>
      <dgm:spPr/>
      <dgm:t>
        <a:bodyPr/>
        <a:lstStyle/>
        <a:p>
          <a:endParaRPr lang="en-IN"/>
        </a:p>
      </dgm:t>
    </dgm:pt>
    <dgm:pt modelId="{365D9A78-EC7F-4FFE-92CB-551EE009F42C}" type="sibTrans" cxnId="{C3453A77-3CE3-425E-A8FC-E2AB60187C8F}">
      <dgm:prSet/>
      <dgm:spPr/>
      <dgm:t>
        <a:bodyPr/>
        <a:lstStyle/>
        <a:p>
          <a:endParaRPr lang="en-IN"/>
        </a:p>
      </dgm:t>
    </dgm:pt>
    <dgm:pt modelId="{D62863A3-E085-48DB-A435-ED31BD273632}">
      <dgm:prSet phldrT="[Text]"/>
      <dgm:spPr/>
      <dgm:t>
        <a:bodyPr/>
        <a:lstStyle/>
        <a:p>
          <a:r>
            <a:rPr lang="en-US" dirty="0" smtClean="0"/>
            <a:t>End users’ perspective</a:t>
          </a:r>
          <a:endParaRPr lang="en-IN" dirty="0"/>
        </a:p>
      </dgm:t>
    </dgm:pt>
    <dgm:pt modelId="{B4920909-6396-4918-B05F-3B883AD659F1}" type="parTrans" cxnId="{92C5DB87-41B8-48A5-BF6C-D3CB4DF6E46A}">
      <dgm:prSet/>
      <dgm:spPr/>
      <dgm:t>
        <a:bodyPr/>
        <a:lstStyle/>
        <a:p>
          <a:endParaRPr lang="en-IN"/>
        </a:p>
      </dgm:t>
    </dgm:pt>
    <dgm:pt modelId="{DD9D5956-898B-4BF5-9AE0-6F749446ACB6}" type="sibTrans" cxnId="{92C5DB87-41B8-48A5-BF6C-D3CB4DF6E46A}">
      <dgm:prSet/>
      <dgm:spPr/>
      <dgm:t>
        <a:bodyPr/>
        <a:lstStyle/>
        <a:p>
          <a:endParaRPr lang="en-IN"/>
        </a:p>
      </dgm:t>
    </dgm:pt>
    <dgm:pt modelId="{673D542B-A338-4040-94DC-E538CCDB5398}">
      <dgm:prSet phldrT="[Text]"/>
      <dgm:spPr/>
      <dgm:t>
        <a:bodyPr/>
        <a:lstStyle/>
        <a:p>
          <a:r>
            <a:rPr lang="en-US" dirty="0" smtClean="0"/>
            <a:t>OOPE:</a:t>
          </a:r>
        </a:p>
        <a:p>
          <a:r>
            <a:rPr lang="en-US" dirty="0" smtClean="0"/>
            <a:t>49% of the total Household expenditure</a:t>
          </a:r>
        </a:p>
        <a:p>
          <a:endParaRPr lang="en-US" dirty="0" smtClean="0"/>
        </a:p>
        <a:p>
          <a:endParaRPr lang="en-IN" dirty="0"/>
        </a:p>
      </dgm:t>
    </dgm:pt>
    <dgm:pt modelId="{550461BE-B253-4A9B-8E89-3ED26A3BD154}" type="parTrans" cxnId="{32FDF2BA-A8E5-416A-A94A-3FD853DE80DE}">
      <dgm:prSet/>
      <dgm:spPr/>
      <dgm:t>
        <a:bodyPr/>
        <a:lstStyle/>
        <a:p>
          <a:endParaRPr lang="en-IN"/>
        </a:p>
      </dgm:t>
    </dgm:pt>
    <dgm:pt modelId="{EB7AB410-201C-4A4A-8A3C-DD5504B15A54}" type="sibTrans" cxnId="{32FDF2BA-A8E5-416A-A94A-3FD853DE80DE}">
      <dgm:prSet/>
      <dgm:spPr/>
      <dgm:t>
        <a:bodyPr/>
        <a:lstStyle/>
        <a:p>
          <a:endParaRPr lang="en-IN"/>
        </a:p>
      </dgm:t>
    </dgm:pt>
    <dgm:pt modelId="{E4404768-C901-439D-A2A1-9FCB82A27698}">
      <dgm:prSet phldrT="[Text]"/>
      <dgm:spPr/>
      <dgm:t>
        <a:bodyPr/>
        <a:lstStyle/>
        <a:p>
          <a:r>
            <a:rPr lang="en-US" dirty="0" smtClean="0"/>
            <a:t>Studies in India examining patient health-seeking </a:t>
          </a:r>
          <a:r>
            <a:rPr lang="en-US" dirty="0" err="1" smtClean="0"/>
            <a:t>behaviours</a:t>
          </a:r>
          <a:r>
            <a:rPr lang="en-US" dirty="0" smtClean="0"/>
            <a:t> and practices have shown that the most common barrier to complete adherence was cost32</a:t>
          </a:r>
          <a:endParaRPr lang="en-IN" dirty="0"/>
        </a:p>
      </dgm:t>
    </dgm:pt>
    <dgm:pt modelId="{062331F4-97CB-4B42-8459-EFF7181633AB}" type="parTrans" cxnId="{7D481F62-09B9-4B5F-9416-A90933F3C80C}">
      <dgm:prSet/>
      <dgm:spPr/>
      <dgm:t>
        <a:bodyPr/>
        <a:lstStyle/>
        <a:p>
          <a:endParaRPr lang="en-IN"/>
        </a:p>
      </dgm:t>
    </dgm:pt>
    <dgm:pt modelId="{DE017B01-A9C0-4DD4-AE77-C1B74FB34AF6}" type="sibTrans" cxnId="{7D481F62-09B9-4B5F-9416-A90933F3C80C}">
      <dgm:prSet/>
      <dgm:spPr/>
      <dgm:t>
        <a:bodyPr/>
        <a:lstStyle/>
        <a:p>
          <a:endParaRPr lang="en-IN"/>
        </a:p>
      </dgm:t>
    </dgm:pt>
    <dgm:pt modelId="{52AF4C37-5B13-48D2-9716-2A7CC01C65A0}" type="pres">
      <dgm:prSet presAssocID="{3EFBDB8A-B65C-4500-BDF0-8B990BC78003}" presName="diagram" presStyleCnt="0">
        <dgm:presLayoutVars>
          <dgm:chPref val="1"/>
          <dgm:dir/>
          <dgm:animOne val="branch"/>
          <dgm:animLvl val="lvl"/>
          <dgm:resizeHandles/>
        </dgm:presLayoutVars>
      </dgm:prSet>
      <dgm:spPr/>
      <dgm:t>
        <a:bodyPr/>
        <a:lstStyle/>
        <a:p>
          <a:endParaRPr lang="en-US"/>
        </a:p>
      </dgm:t>
    </dgm:pt>
    <dgm:pt modelId="{74BFB438-8638-4540-BE2A-D401F6DD696E}" type="pres">
      <dgm:prSet presAssocID="{1FB8E173-8B76-4BC6-BFBD-2340296AABB9}" presName="root" presStyleCnt="0"/>
      <dgm:spPr/>
    </dgm:pt>
    <dgm:pt modelId="{C05B9441-C000-4456-B039-3BDB572E13E0}" type="pres">
      <dgm:prSet presAssocID="{1FB8E173-8B76-4BC6-BFBD-2340296AABB9}" presName="rootComposite" presStyleCnt="0"/>
      <dgm:spPr/>
    </dgm:pt>
    <dgm:pt modelId="{105367EF-544A-4DB1-AFB6-5D43ED399E9C}" type="pres">
      <dgm:prSet presAssocID="{1FB8E173-8B76-4BC6-BFBD-2340296AABB9}" presName="rootText" presStyleLbl="node1" presStyleIdx="0" presStyleCnt="2"/>
      <dgm:spPr/>
      <dgm:t>
        <a:bodyPr/>
        <a:lstStyle/>
        <a:p>
          <a:endParaRPr lang="en-US"/>
        </a:p>
      </dgm:t>
    </dgm:pt>
    <dgm:pt modelId="{0249476A-9190-4AE4-A111-B2871856B599}" type="pres">
      <dgm:prSet presAssocID="{1FB8E173-8B76-4BC6-BFBD-2340296AABB9}" presName="rootConnector" presStyleLbl="node1" presStyleIdx="0" presStyleCnt="2"/>
      <dgm:spPr/>
      <dgm:t>
        <a:bodyPr/>
        <a:lstStyle/>
        <a:p>
          <a:endParaRPr lang="en-US"/>
        </a:p>
      </dgm:t>
    </dgm:pt>
    <dgm:pt modelId="{3E0559BF-6FD3-490F-B3BD-EA9CA4F62600}" type="pres">
      <dgm:prSet presAssocID="{1FB8E173-8B76-4BC6-BFBD-2340296AABB9}" presName="childShape" presStyleCnt="0"/>
      <dgm:spPr/>
    </dgm:pt>
    <dgm:pt modelId="{00E7E2C3-2C72-4C53-B983-D65195A0C174}" type="pres">
      <dgm:prSet presAssocID="{82140D27-96D0-49F2-8236-8BB5539A4D18}" presName="Name13" presStyleLbl="parChTrans1D2" presStyleIdx="0" presStyleCnt="4"/>
      <dgm:spPr/>
      <dgm:t>
        <a:bodyPr/>
        <a:lstStyle/>
        <a:p>
          <a:endParaRPr lang="en-US"/>
        </a:p>
      </dgm:t>
    </dgm:pt>
    <dgm:pt modelId="{F11BF2CF-C7A7-4876-876B-C8E67F613765}" type="pres">
      <dgm:prSet presAssocID="{9234B9E4-9723-4B0B-8C63-935AE8E1671D}" presName="childText" presStyleLbl="bgAcc1" presStyleIdx="0" presStyleCnt="4">
        <dgm:presLayoutVars>
          <dgm:bulletEnabled val="1"/>
        </dgm:presLayoutVars>
      </dgm:prSet>
      <dgm:spPr/>
      <dgm:t>
        <a:bodyPr/>
        <a:lstStyle/>
        <a:p>
          <a:endParaRPr lang="en-IN"/>
        </a:p>
      </dgm:t>
    </dgm:pt>
    <dgm:pt modelId="{066FB6F5-BF24-4F76-9E80-D8AA51CAE761}" type="pres">
      <dgm:prSet presAssocID="{F01A50DB-EAAA-4F7F-A72D-5BB623EEE3E0}" presName="Name13" presStyleLbl="parChTrans1D2" presStyleIdx="1" presStyleCnt="4"/>
      <dgm:spPr/>
      <dgm:t>
        <a:bodyPr/>
        <a:lstStyle/>
        <a:p>
          <a:endParaRPr lang="en-US"/>
        </a:p>
      </dgm:t>
    </dgm:pt>
    <dgm:pt modelId="{146E2C03-B587-4A57-A364-8CEF0CC0738A}" type="pres">
      <dgm:prSet presAssocID="{E80A3C77-A91D-4F6E-95A4-7E88A1758258}" presName="childText" presStyleLbl="bgAcc1" presStyleIdx="1" presStyleCnt="4">
        <dgm:presLayoutVars>
          <dgm:bulletEnabled val="1"/>
        </dgm:presLayoutVars>
      </dgm:prSet>
      <dgm:spPr/>
      <dgm:t>
        <a:bodyPr/>
        <a:lstStyle/>
        <a:p>
          <a:endParaRPr lang="en-IN"/>
        </a:p>
      </dgm:t>
    </dgm:pt>
    <dgm:pt modelId="{828929F5-EA78-448D-934C-84B72F0053E5}" type="pres">
      <dgm:prSet presAssocID="{D62863A3-E085-48DB-A435-ED31BD273632}" presName="root" presStyleCnt="0"/>
      <dgm:spPr/>
    </dgm:pt>
    <dgm:pt modelId="{679B028E-D258-48A2-A2E0-8A83147F272C}" type="pres">
      <dgm:prSet presAssocID="{D62863A3-E085-48DB-A435-ED31BD273632}" presName="rootComposite" presStyleCnt="0"/>
      <dgm:spPr/>
    </dgm:pt>
    <dgm:pt modelId="{E4A4FC57-6A1C-4351-92F8-58ED5FDE72BC}" type="pres">
      <dgm:prSet presAssocID="{D62863A3-E085-48DB-A435-ED31BD273632}" presName="rootText" presStyleLbl="node1" presStyleIdx="1" presStyleCnt="2"/>
      <dgm:spPr/>
      <dgm:t>
        <a:bodyPr/>
        <a:lstStyle/>
        <a:p>
          <a:endParaRPr lang="en-IN"/>
        </a:p>
      </dgm:t>
    </dgm:pt>
    <dgm:pt modelId="{7F916020-1329-41DE-A052-8BC6FB7E9C42}" type="pres">
      <dgm:prSet presAssocID="{D62863A3-E085-48DB-A435-ED31BD273632}" presName="rootConnector" presStyleLbl="node1" presStyleIdx="1" presStyleCnt="2"/>
      <dgm:spPr/>
      <dgm:t>
        <a:bodyPr/>
        <a:lstStyle/>
        <a:p>
          <a:endParaRPr lang="en-US"/>
        </a:p>
      </dgm:t>
    </dgm:pt>
    <dgm:pt modelId="{F6318E5A-BD44-4DD6-83E5-C240A8B9BA1B}" type="pres">
      <dgm:prSet presAssocID="{D62863A3-E085-48DB-A435-ED31BD273632}" presName="childShape" presStyleCnt="0"/>
      <dgm:spPr/>
    </dgm:pt>
    <dgm:pt modelId="{6881B8A8-1509-4219-BB9E-0533377B270C}" type="pres">
      <dgm:prSet presAssocID="{550461BE-B253-4A9B-8E89-3ED26A3BD154}" presName="Name13" presStyleLbl="parChTrans1D2" presStyleIdx="2" presStyleCnt="4"/>
      <dgm:spPr/>
      <dgm:t>
        <a:bodyPr/>
        <a:lstStyle/>
        <a:p>
          <a:endParaRPr lang="en-US"/>
        </a:p>
      </dgm:t>
    </dgm:pt>
    <dgm:pt modelId="{33222E3A-25CA-4B5E-91EC-923400C4CDA6}" type="pres">
      <dgm:prSet presAssocID="{673D542B-A338-4040-94DC-E538CCDB5398}" presName="childText" presStyleLbl="bgAcc1" presStyleIdx="2" presStyleCnt="4">
        <dgm:presLayoutVars>
          <dgm:bulletEnabled val="1"/>
        </dgm:presLayoutVars>
      </dgm:prSet>
      <dgm:spPr/>
      <dgm:t>
        <a:bodyPr/>
        <a:lstStyle/>
        <a:p>
          <a:endParaRPr lang="en-IN"/>
        </a:p>
      </dgm:t>
    </dgm:pt>
    <dgm:pt modelId="{A27AC49A-DFD1-44A8-B8AA-3B70C60A98A7}" type="pres">
      <dgm:prSet presAssocID="{062331F4-97CB-4B42-8459-EFF7181633AB}" presName="Name13" presStyleLbl="parChTrans1D2" presStyleIdx="3" presStyleCnt="4"/>
      <dgm:spPr/>
      <dgm:t>
        <a:bodyPr/>
        <a:lstStyle/>
        <a:p>
          <a:endParaRPr lang="en-US"/>
        </a:p>
      </dgm:t>
    </dgm:pt>
    <dgm:pt modelId="{175B1D4D-EF68-4BC6-B5FB-DB36B6256C33}" type="pres">
      <dgm:prSet presAssocID="{E4404768-C901-439D-A2A1-9FCB82A27698}" presName="childText" presStyleLbl="bgAcc1" presStyleIdx="3" presStyleCnt="4">
        <dgm:presLayoutVars>
          <dgm:bulletEnabled val="1"/>
        </dgm:presLayoutVars>
      </dgm:prSet>
      <dgm:spPr/>
      <dgm:t>
        <a:bodyPr/>
        <a:lstStyle/>
        <a:p>
          <a:endParaRPr lang="en-IN"/>
        </a:p>
      </dgm:t>
    </dgm:pt>
  </dgm:ptLst>
  <dgm:cxnLst>
    <dgm:cxn modelId="{E211087C-35EC-4DF0-AE31-E3D7E3A49A6B}" type="presOf" srcId="{1FB8E173-8B76-4BC6-BFBD-2340296AABB9}" destId="{105367EF-544A-4DB1-AFB6-5D43ED399E9C}" srcOrd="0" destOrd="0" presId="urn:microsoft.com/office/officeart/2005/8/layout/hierarchy3"/>
    <dgm:cxn modelId="{92C5DB87-41B8-48A5-BF6C-D3CB4DF6E46A}" srcId="{3EFBDB8A-B65C-4500-BDF0-8B990BC78003}" destId="{D62863A3-E085-48DB-A435-ED31BD273632}" srcOrd="1" destOrd="0" parTransId="{B4920909-6396-4918-B05F-3B883AD659F1}" sibTransId="{DD9D5956-898B-4BF5-9AE0-6F749446ACB6}"/>
    <dgm:cxn modelId="{C3453A77-3CE3-425E-A8FC-E2AB60187C8F}" srcId="{1FB8E173-8B76-4BC6-BFBD-2340296AABB9}" destId="{E80A3C77-A91D-4F6E-95A4-7E88A1758258}" srcOrd="1" destOrd="0" parTransId="{F01A50DB-EAAA-4F7F-A72D-5BB623EEE3E0}" sibTransId="{365D9A78-EC7F-4FFE-92CB-551EE009F42C}"/>
    <dgm:cxn modelId="{F41252CC-9E0E-4711-AEF9-AC98018F3A4F}" type="presOf" srcId="{673D542B-A338-4040-94DC-E538CCDB5398}" destId="{33222E3A-25CA-4B5E-91EC-923400C4CDA6}" srcOrd="0" destOrd="0" presId="urn:microsoft.com/office/officeart/2005/8/layout/hierarchy3"/>
    <dgm:cxn modelId="{0E055463-3E77-4D91-80CF-687169A09681}" type="presOf" srcId="{D62863A3-E085-48DB-A435-ED31BD273632}" destId="{7F916020-1329-41DE-A052-8BC6FB7E9C42}" srcOrd="1" destOrd="0" presId="urn:microsoft.com/office/officeart/2005/8/layout/hierarchy3"/>
    <dgm:cxn modelId="{7D481F62-09B9-4B5F-9416-A90933F3C80C}" srcId="{D62863A3-E085-48DB-A435-ED31BD273632}" destId="{E4404768-C901-439D-A2A1-9FCB82A27698}" srcOrd="1" destOrd="0" parTransId="{062331F4-97CB-4B42-8459-EFF7181633AB}" sibTransId="{DE017B01-A9C0-4DD4-AE77-C1B74FB34AF6}"/>
    <dgm:cxn modelId="{9F395949-05DD-433A-943D-906A75317668}" type="presOf" srcId="{E80A3C77-A91D-4F6E-95A4-7E88A1758258}" destId="{146E2C03-B587-4A57-A364-8CEF0CC0738A}" srcOrd="0" destOrd="0" presId="urn:microsoft.com/office/officeart/2005/8/layout/hierarchy3"/>
    <dgm:cxn modelId="{32FDF2BA-A8E5-416A-A94A-3FD853DE80DE}" srcId="{D62863A3-E085-48DB-A435-ED31BD273632}" destId="{673D542B-A338-4040-94DC-E538CCDB5398}" srcOrd="0" destOrd="0" parTransId="{550461BE-B253-4A9B-8E89-3ED26A3BD154}" sibTransId="{EB7AB410-201C-4A4A-8A3C-DD5504B15A54}"/>
    <dgm:cxn modelId="{2687FFF9-D3C1-49FD-9707-6C9B5A6AEF33}" type="presOf" srcId="{82140D27-96D0-49F2-8236-8BB5539A4D18}" destId="{00E7E2C3-2C72-4C53-B983-D65195A0C174}" srcOrd="0" destOrd="0" presId="urn:microsoft.com/office/officeart/2005/8/layout/hierarchy3"/>
    <dgm:cxn modelId="{7F564CC6-58E0-4764-BB24-96CBA717A820}" type="presOf" srcId="{550461BE-B253-4A9B-8E89-3ED26A3BD154}" destId="{6881B8A8-1509-4219-BB9E-0533377B270C}" srcOrd="0" destOrd="0" presId="urn:microsoft.com/office/officeart/2005/8/layout/hierarchy3"/>
    <dgm:cxn modelId="{52EBAC25-7448-41B9-9CF3-B76CED076FB0}" type="presOf" srcId="{9234B9E4-9723-4B0B-8C63-935AE8E1671D}" destId="{F11BF2CF-C7A7-4876-876B-C8E67F613765}" srcOrd="0" destOrd="0" presId="urn:microsoft.com/office/officeart/2005/8/layout/hierarchy3"/>
    <dgm:cxn modelId="{FEE13944-775E-4774-9287-84E4B79A5764}" type="presOf" srcId="{1FB8E173-8B76-4BC6-BFBD-2340296AABB9}" destId="{0249476A-9190-4AE4-A111-B2871856B599}" srcOrd="1" destOrd="0" presId="urn:microsoft.com/office/officeart/2005/8/layout/hierarchy3"/>
    <dgm:cxn modelId="{40FF2699-6033-476E-9B67-14A5DC0E6166}" type="presOf" srcId="{062331F4-97CB-4B42-8459-EFF7181633AB}" destId="{A27AC49A-DFD1-44A8-B8AA-3B70C60A98A7}" srcOrd="0" destOrd="0" presId="urn:microsoft.com/office/officeart/2005/8/layout/hierarchy3"/>
    <dgm:cxn modelId="{06577D96-1800-493D-8187-0877FB8B6E6F}" type="presOf" srcId="{F01A50DB-EAAA-4F7F-A72D-5BB623EEE3E0}" destId="{066FB6F5-BF24-4F76-9E80-D8AA51CAE761}" srcOrd="0" destOrd="0" presId="urn:microsoft.com/office/officeart/2005/8/layout/hierarchy3"/>
    <dgm:cxn modelId="{50CDFD94-1116-4357-BD67-442F59225F37}" type="presOf" srcId="{E4404768-C901-439D-A2A1-9FCB82A27698}" destId="{175B1D4D-EF68-4BC6-B5FB-DB36B6256C33}" srcOrd="0" destOrd="0" presId="urn:microsoft.com/office/officeart/2005/8/layout/hierarchy3"/>
    <dgm:cxn modelId="{412A91A3-18F9-4707-85EB-4BD8E58DD766}" type="presOf" srcId="{D62863A3-E085-48DB-A435-ED31BD273632}" destId="{E4A4FC57-6A1C-4351-92F8-58ED5FDE72BC}" srcOrd="0" destOrd="0" presId="urn:microsoft.com/office/officeart/2005/8/layout/hierarchy3"/>
    <dgm:cxn modelId="{D66E3351-7286-47F7-9B03-92061A165F8F}" srcId="{1FB8E173-8B76-4BC6-BFBD-2340296AABB9}" destId="{9234B9E4-9723-4B0B-8C63-935AE8E1671D}" srcOrd="0" destOrd="0" parTransId="{82140D27-96D0-49F2-8236-8BB5539A4D18}" sibTransId="{6A080A91-CFBD-4183-A8FC-BB4B80E64797}"/>
    <dgm:cxn modelId="{AC5D8265-5A62-480C-B93F-4BADA9F3885C}" type="presOf" srcId="{3EFBDB8A-B65C-4500-BDF0-8B990BC78003}" destId="{52AF4C37-5B13-48D2-9716-2A7CC01C65A0}" srcOrd="0" destOrd="0" presId="urn:microsoft.com/office/officeart/2005/8/layout/hierarchy3"/>
    <dgm:cxn modelId="{B3C5A296-D5F4-40A1-89B0-6EE423430A54}" srcId="{3EFBDB8A-B65C-4500-BDF0-8B990BC78003}" destId="{1FB8E173-8B76-4BC6-BFBD-2340296AABB9}" srcOrd="0" destOrd="0" parTransId="{F5D0E9A8-ED9A-4280-89F5-824D123C3848}" sibTransId="{9D3FEBDC-A6D6-41F1-B2D1-9B3DA8C8F7F1}"/>
    <dgm:cxn modelId="{C4DBD498-455E-4AE4-ABB0-C0729EF13B57}" type="presParOf" srcId="{52AF4C37-5B13-48D2-9716-2A7CC01C65A0}" destId="{74BFB438-8638-4540-BE2A-D401F6DD696E}" srcOrd="0" destOrd="0" presId="urn:microsoft.com/office/officeart/2005/8/layout/hierarchy3"/>
    <dgm:cxn modelId="{8798C142-BA51-4806-8FF0-A7306F99B6FD}" type="presParOf" srcId="{74BFB438-8638-4540-BE2A-D401F6DD696E}" destId="{C05B9441-C000-4456-B039-3BDB572E13E0}" srcOrd="0" destOrd="0" presId="urn:microsoft.com/office/officeart/2005/8/layout/hierarchy3"/>
    <dgm:cxn modelId="{55C18965-F743-44FA-A7D3-02424B4D5CCA}" type="presParOf" srcId="{C05B9441-C000-4456-B039-3BDB572E13E0}" destId="{105367EF-544A-4DB1-AFB6-5D43ED399E9C}" srcOrd="0" destOrd="0" presId="urn:microsoft.com/office/officeart/2005/8/layout/hierarchy3"/>
    <dgm:cxn modelId="{E663D0DF-3FE1-474A-B770-27C437165F5C}" type="presParOf" srcId="{C05B9441-C000-4456-B039-3BDB572E13E0}" destId="{0249476A-9190-4AE4-A111-B2871856B599}" srcOrd="1" destOrd="0" presId="urn:microsoft.com/office/officeart/2005/8/layout/hierarchy3"/>
    <dgm:cxn modelId="{1D7301C8-0F11-4165-9A3A-D2A42907923E}" type="presParOf" srcId="{74BFB438-8638-4540-BE2A-D401F6DD696E}" destId="{3E0559BF-6FD3-490F-B3BD-EA9CA4F62600}" srcOrd="1" destOrd="0" presId="urn:microsoft.com/office/officeart/2005/8/layout/hierarchy3"/>
    <dgm:cxn modelId="{CAFF6389-7341-4BF7-8FAB-F9DE09F8EAF1}" type="presParOf" srcId="{3E0559BF-6FD3-490F-B3BD-EA9CA4F62600}" destId="{00E7E2C3-2C72-4C53-B983-D65195A0C174}" srcOrd="0" destOrd="0" presId="urn:microsoft.com/office/officeart/2005/8/layout/hierarchy3"/>
    <dgm:cxn modelId="{BEE1890D-1D1E-487B-B457-C74FBE187122}" type="presParOf" srcId="{3E0559BF-6FD3-490F-B3BD-EA9CA4F62600}" destId="{F11BF2CF-C7A7-4876-876B-C8E67F613765}" srcOrd="1" destOrd="0" presId="urn:microsoft.com/office/officeart/2005/8/layout/hierarchy3"/>
    <dgm:cxn modelId="{2CD8F944-D0CC-455A-BBBF-8706508F0975}" type="presParOf" srcId="{3E0559BF-6FD3-490F-B3BD-EA9CA4F62600}" destId="{066FB6F5-BF24-4F76-9E80-D8AA51CAE761}" srcOrd="2" destOrd="0" presId="urn:microsoft.com/office/officeart/2005/8/layout/hierarchy3"/>
    <dgm:cxn modelId="{67047945-C3B6-4C5C-9BE8-269412E16ABD}" type="presParOf" srcId="{3E0559BF-6FD3-490F-B3BD-EA9CA4F62600}" destId="{146E2C03-B587-4A57-A364-8CEF0CC0738A}" srcOrd="3" destOrd="0" presId="urn:microsoft.com/office/officeart/2005/8/layout/hierarchy3"/>
    <dgm:cxn modelId="{8EAD16FC-EA5D-4333-BFE8-774E7F6E7B1C}" type="presParOf" srcId="{52AF4C37-5B13-48D2-9716-2A7CC01C65A0}" destId="{828929F5-EA78-448D-934C-84B72F0053E5}" srcOrd="1" destOrd="0" presId="urn:microsoft.com/office/officeart/2005/8/layout/hierarchy3"/>
    <dgm:cxn modelId="{CB536AD5-7287-4F78-9B1C-3C2A4FF067E7}" type="presParOf" srcId="{828929F5-EA78-448D-934C-84B72F0053E5}" destId="{679B028E-D258-48A2-A2E0-8A83147F272C}" srcOrd="0" destOrd="0" presId="urn:microsoft.com/office/officeart/2005/8/layout/hierarchy3"/>
    <dgm:cxn modelId="{442DE1C9-1A88-4E9C-8B4E-B8B6A680224F}" type="presParOf" srcId="{679B028E-D258-48A2-A2E0-8A83147F272C}" destId="{E4A4FC57-6A1C-4351-92F8-58ED5FDE72BC}" srcOrd="0" destOrd="0" presId="urn:microsoft.com/office/officeart/2005/8/layout/hierarchy3"/>
    <dgm:cxn modelId="{D225BCA6-3572-4958-9E98-2612321CB647}" type="presParOf" srcId="{679B028E-D258-48A2-A2E0-8A83147F272C}" destId="{7F916020-1329-41DE-A052-8BC6FB7E9C42}" srcOrd="1" destOrd="0" presId="urn:microsoft.com/office/officeart/2005/8/layout/hierarchy3"/>
    <dgm:cxn modelId="{7D2501A9-3A8B-4437-97EF-EA53D80EB923}" type="presParOf" srcId="{828929F5-EA78-448D-934C-84B72F0053E5}" destId="{F6318E5A-BD44-4DD6-83E5-C240A8B9BA1B}" srcOrd="1" destOrd="0" presId="urn:microsoft.com/office/officeart/2005/8/layout/hierarchy3"/>
    <dgm:cxn modelId="{6A5698FA-CC7A-4354-87EA-7B75FFBEFE7B}" type="presParOf" srcId="{F6318E5A-BD44-4DD6-83E5-C240A8B9BA1B}" destId="{6881B8A8-1509-4219-BB9E-0533377B270C}" srcOrd="0" destOrd="0" presId="urn:microsoft.com/office/officeart/2005/8/layout/hierarchy3"/>
    <dgm:cxn modelId="{47122EE4-D487-41E8-999F-4F1E4A7A0C9A}" type="presParOf" srcId="{F6318E5A-BD44-4DD6-83E5-C240A8B9BA1B}" destId="{33222E3A-25CA-4B5E-91EC-923400C4CDA6}" srcOrd="1" destOrd="0" presId="urn:microsoft.com/office/officeart/2005/8/layout/hierarchy3"/>
    <dgm:cxn modelId="{DB49E416-3E6E-47E4-90A3-ACC18CE78050}" type="presParOf" srcId="{F6318E5A-BD44-4DD6-83E5-C240A8B9BA1B}" destId="{A27AC49A-DFD1-44A8-B8AA-3B70C60A98A7}" srcOrd="2" destOrd="0" presId="urn:microsoft.com/office/officeart/2005/8/layout/hierarchy3"/>
    <dgm:cxn modelId="{C71B6D90-919D-4A5D-9D1C-985CDEA82842}" type="presParOf" srcId="{F6318E5A-BD44-4DD6-83E5-C240A8B9BA1B}" destId="{175B1D4D-EF68-4BC6-B5FB-DB36B6256C33}"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0E469-2088-4C18-A6DC-034B91D24FA4}"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IN"/>
        </a:p>
      </dgm:t>
    </dgm:pt>
    <dgm:pt modelId="{C79743E9-284E-4D39-A9F1-7DD6CD3F73AB}">
      <dgm:prSet phldrT="[Text]" custT="1"/>
      <dgm:spPr/>
      <dgm:t>
        <a:bodyPr/>
        <a:lstStyle/>
        <a:p>
          <a:r>
            <a:rPr lang="en-US" sz="1400" dirty="0" smtClean="0"/>
            <a:t>National AIDS Prevention and Control Policy (2002), Adoption of National Blood Policy, National Anti-Retroviral Treatment (ART) program (</a:t>
          </a:r>
          <a:r>
            <a:rPr lang="en-US" sz="1400" b="0" i="0" dirty="0" smtClean="0"/>
            <a:t>roll out of free ART in 2004)</a:t>
          </a:r>
          <a:endParaRPr lang="en-IN" sz="1400" dirty="0"/>
        </a:p>
      </dgm:t>
    </dgm:pt>
    <dgm:pt modelId="{A7014A23-847B-4E5F-8280-ABC062F7AEE3}" type="parTrans" cxnId="{5606AC9B-F5A6-4789-A357-F664154CB5AD}">
      <dgm:prSet/>
      <dgm:spPr/>
      <dgm:t>
        <a:bodyPr/>
        <a:lstStyle/>
        <a:p>
          <a:endParaRPr lang="en-IN"/>
        </a:p>
      </dgm:t>
    </dgm:pt>
    <dgm:pt modelId="{EE9572F9-AFAA-47AB-B3D5-6F58546C19F8}" type="sibTrans" cxnId="{5606AC9B-F5A6-4789-A357-F664154CB5AD}">
      <dgm:prSet/>
      <dgm:spPr/>
      <dgm:t>
        <a:bodyPr/>
        <a:lstStyle/>
        <a:p>
          <a:endParaRPr lang="en-IN"/>
        </a:p>
      </dgm:t>
    </dgm:pt>
    <dgm:pt modelId="{E9D79D48-98A6-4B31-BC16-840DB4534211}">
      <dgm:prSet phldrT="[Text]"/>
      <dgm:spPr/>
      <dgm:t>
        <a:bodyPr/>
        <a:lstStyle/>
        <a:p>
          <a:r>
            <a:rPr lang="en-US" dirty="0" smtClean="0"/>
            <a:t>2009</a:t>
          </a:r>
        </a:p>
        <a:p>
          <a:r>
            <a:rPr lang="en-US" dirty="0" smtClean="0"/>
            <a:t>Delhi HC decriminalizes homosexuality.</a:t>
          </a:r>
          <a:endParaRPr lang="en-IN" dirty="0"/>
        </a:p>
      </dgm:t>
    </dgm:pt>
    <dgm:pt modelId="{56F8FBDE-436F-417E-8092-212E8B825368}" type="parTrans" cxnId="{88AACEDD-DB09-4F3F-AA85-ACE794EB1DB7}">
      <dgm:prSet/>
      <dgm:spPr/>
      <dgm:t>
        <a:bodyPr/>
        <a:lstStyle/>
        <a:p>
          <a:endParaRPr lang="en-IN"/>
        </a:p>
      </dgm:t>
    </dgm:pt>
    <dgm:pt modelId="{354707CB-FC5F-4B2F-86E3-327A9C3CF920}" type="sibTrans" cxnId="{88AACEDD-DB09-4F3F-AA85-ACE794EB1DB7}">
      <dgm:prSet/>
      <dgm:spPr/>
      <dgm:t>
        <a:bodyPr/>
        <a:lstStyle/>
        <a:p>
          <a:endParaRPr lang="en-IN"/>
        </a:p>
      </dgm:t>
    </dgm:pt>
    <dgm:pt modelId="{CB916724-2431-4332-8C46-5CB43C0A71C2}">
      <dgm:prSet phldrT="[Text]"/>
      <dgm:spPr/>
      <dgm:t>
        <a:bodyPr/>
        <a:lstStyle/>
        <a:p>
          <a:r>
            <a:rPr lang="en-US" b="1" dirty="0" smtClean="0">
              <a:solidFill>
                <a:schemeClr val="tx1"/>
              </a:solidFill>
            </a:rPr>
            <a:t>NACP III (2007-2012</a:t>
          </a:r>
          <a:r>
            <a:rPr lang="en-US" dirty="0" smtClean="0">
              <a:solidFill>
                <a:schemeClr val="tx1"/>
              </a:solidFill>
            </a:rPr>
            <a:t>) </a:t>
          </a:r>
        </a:p>
      </dgm:t>
    </dgm:pt>
    <dgm:pt modelId="{9E86FC85-7DC2-40A5-9DEC-ACDE7C0B4BFA}" type="parTrans" cxnId="{23586264-C262-4581-941D-47542388FCC1}">
      <dgm:prSet/>
      <dgm:spPr/>
      <dgm:t>
        <a:bodyPr/>
        <a:lstStyle/>
        <a:p>
          <a:endParaRPr lang="en-IN"/>
        </a:p>
      </dgm:t>
    </dgm:pt>
    <dgm:pt modelId="{1708F73D-4DB9-4F5E-90E3-68F1ED1369CA}" type="sibTrans" cxnId="{23586264-C262-4581-941D-47542388FCC1}">
      <dgm:prSet/>
      <dgm:spPr/>
      <dgm:t>
        <a:bodyPr/>
        <a:lstStyle/>
        <a:p>
          <a:endParaRPr lang="en-IN"/>
        </a:p>
      </dgm:t>
    </dgm:pt>
    <dgm:pt modelId="{972651C2-338C-43A8-9868-092B1D09F407}">
      <dgm:prSet phldrT="[Text]"/>
      <dgm:spPr/>
      <dgm:t>
        <a:bodyPr/>
        <a:lstStyle/>
        <a:p>
          <a:r>
            <a:rPr lang="en-US" dirty="0" smtClean="0"/>
            <a:t>13 mental health professional file SLPs against section 377 in 2011</a:t>
          </a:r>
          <a:endParaRPr lang="en-IN" dirty="0"/>
        </a:p>
      </dgm:t>
    </dgm:pt>
    <dgm:pt modelId="{581C0D74-37D4-45D7-9718-8ECAF58FBFDF}" type="parTrans" cxnId="{56FC2BC9-8CD8-4EE2-953D-FCFB816FE45C}">
      <dgm:prSet/>
      <dgm:spPr/>
      <dgm:t>
        <a:bodyPr/>
        <a:lstStyle/>
        <a:p>
          <a:endParaRPr lang="en-IN"/>
        </a:p>
      </dgm:t>
    </dgm:pt>
    <dgm:pt modelId="{5D46CA83-B4CA-4D13-AB7B-B17191D6B5E5}" type="sibTrans" cxnId="{56FC2BC9-8CD8-4EE2-953D-FCFB816FE45C}">
      <dgm:prSet/>
      <dgm:spPr/>
      <dgm:t>
        <a:bodyPr/>
        <a:lstStyle/>
        <a:p>
          <a:endParaRPr lang="en-IN"/>
        </a:p>
      </dgm:t>
    </dgm:pt>
    <dgm:pt modelId="{DEE53684-FDB1-43EA-940B-F909C1874C44}">
      <dgm:prSet phldrT="[Text]"/>
      <dgm:spPr/>
      <dgm:t>
        <a:bodyPr/>
        <a:lstStyle/>
        <a:p>
          <a:r>
            <a:rPr lang="en-US" dirty="0" smtClean="0"/>
            <a:t>2014</a:t>
          </a:r>
        </a:p>
        <a:p>
          <a:r>
            <a:rPr lang="en-US" dirty="0" smtClean="0"/>
            <a:t>Trans community recognized as the third gender by SC </a:t>
          </a:r>
          <a:endParaRPr lang="en-IN" dirty="0"/>
        </a:p>
      </dgm:t>
    </dgm:pt>
    <dgm:pt modelId="{D6AF6D05-0F27-4DD9-B595-439B2D888CB4}" type="parTrans" cxnId="{E5AA68CA-B975-4413-9F36-89BE9DBB780D}">
      <dgm:prSet/>
      <dgm:spPr/>
      <dgm:t>
        <a:bodyPr/>
        <a:lstStyle/>
        <a:p>
          <a:endParaRPr lang="en-IN"/>
        </a:p>
      </dgm:t>
    </dgm:pt>
    <dgm:pt modelId="{0D9537F0-F374-4D75-854E-8D6281C715B8}" type="sibTrans" cxnId="{E5AA68CA-B975-4413-9F36-89BE9DBB780D}">
      <dgm:prSet/>
      <dgm:spPr/>
      <dgm:t>
        <a:bodyPr/>
        <a:lstStyle/>
        <a:p>
          <a:endParaRPr lang="en-IN"/>
        </a:p>
      </dgm:t>
    </dgm:pt>
    <dgm:pt modelId="{F743A2EA-FFAE-4543-A77B-F6408314FD1A}">
      <dgm:prSet phldrT="[Text]"/>
      <dgm:spPr/>
      <dgm:t>
        <a:bodyPr/>
        <a:lstStyle/>
        <a:p>
          <a:r>
            <a:rPr lang="en-US" dirty="0" smtClean="0"/>
            <a:t>2013</a:t>
          </a:r>
        </a:p>
        <a:p>
          <a:r>
            <a:rPr lang="en-US" dirty="0" smtClean="0"/>
            <a:t>SC overturns HC’s decision </a:t>
          </a:r>
        </a:p>
        <a:p>
          <a:r>
            <a:rPr lang="en-US" b="1" dirty="0" smtClean="0">
              <a:solidFill>
                <a:schemeClr val="tx1"/>
              </a:solidFill>
            </a:rPr>
            <a:t>NACP IV  (2012-2017)</a:t>
          </a:r>
        </a:p>
      </dgm:t>
    </dgm:pt>
    <dgm:pt modelId="{6EFB08A4-107C-42BB-90F5-25AD79123602}" type="parTrans" cxnId="{969BACB3-7F98-47CB-936D-DB59BDCEDB3F}">
      <dgm:prSet/>
      <dgm:spPr/>
      <dgm:t>
        <a:bodyPr/>
        <a:lstStyle/>
        <a:p>
          <a:endParaRPr lang="en-IN"/>
        </a:p>
      </dgm:t>
    </dgm:pt>
    <dgm:pt modelId="{44026412-E5CE-41E0-B976-55D298301450}" type="sibTrans" cxnId="{969BACB3-7F98-47CB-936D-DB59BDCEDB3F}">
      <dgm:prSet/>
      <dgm:spPr/>
      <dgm:t>
        <a:bodyPr/>
        <a:lstStyle/>
        <a:p>
          <a:endParaRPr lang="en-IN"/>
        </a:p>
      </dgm:t>
    </dgm:pt>
    <dgm:pt modelId="{ED55ACD4-4BC7-4EFE-9FE0-8F0644506EB4}">
      <dgm:prSet phldrT="[Text]" custT="1"/>
      <dgm:spPr/>
      <dgm:t>
        <a:bodyPr/>
        <a:lstStyle/>
        <a:p>
          <a:r>
            <a:rPr lang="en-US" sz="1400" dirty="0" smtClean="0"/>
            <a:t>2017 </a:t>
          </a:r>
        </a:p>
        <a:p>
          <a:r>
            <a:rPr lang="en-US" sz="1400" dirty="0" smtClean="0"/>
            <a:t>The Human Immunodeficiency Virus and Acquired Immune Deficiency Syndrome (Prevention and Control) Bill passed</a:t>
          </a:r>
          <a:endParaRPr lang="en-IN" sz="1400" dirty="0"/>
        </a:p>
      </dgm:t>
    </dgm:pt>
    <dgm:pt modelId="{030E728E-CD62-4F89-B271-A44FFDA44BAD}" type="parTrans" cxnId="{34757F34-E133-4DBE-83A3-D40C21EFD70E}">
      <dgm:prSet/>
      <dgm:spPr/>
      <dgm:t>
        <a:bodyPr/>
        <a:lstStyle/>
        <a:p>
          <a:endParaRPr lang="en-IN"/>
        </a:p>
      </dgm:t>
    </dgm:pt>
    <dgm:pt modelId="{E4926D31-4192-46C6-B929-12B4A805F540}" type="sibTrans" cxnId="{34757F34-E133-4DBE-83A3-D40C21EFD70E}">
      <dgm:prSet/>
      <dgm:spPr/>
      <dgm:t>
        <a:bodyPr/>
        <a:lstStyle/>
        <a:p>
          <a:endParaRPr lang="en-IN"/>
        </a:p>
      </dgm:t>
    </dgm:pt>
    <dgm:pt modelId="{85906974-4BA7-477D-B7E7-177D23683D77}">
      <dgm:prSet phldrT="[Text]" custT="1"/>
      <dgm:spPr/>
      <dgm:t>
        <a:bodyPr/>
        <a:lstStyle/>
        <a:p>
          <a:r>
            <a:rPr lang="en-US" sz="1400" dirty="0" smtClean="0"/>
            <a:t>2018</a:t>
          </a:r>
        </a:p>
        <a:p>
          <a:r>
            <a:rPr lang="en-US" sz="1600" dirty="0" smtClean="0"/>
            <a:t>ICD-11: WHO and ISP classify gender </a:t>
          </a:r>
          <a:r>
            <a:rPr lang="en-US" sz="1600" dirty="0" err="1" smtClean="0"/>
            <a:t>dysphoria</a:t>
          </a:r>
          <a:r>
            <a:rPr lang="en-US" sz="1600" dirty="0" smtClean="0"/>
            <a:t> as a sexual health condition and NOT a mental health condition </a:t>
          </a:r>
          <a:r>
            <a:rPr lang="en-US" sz="1400" dirty="0" smtClean="0"/>
            <a:t>.</a:t>
          </a:r>
        </a:p>
      </dgm:t>
    </dgm:pt>
    <dgm:pt modelId="{1A9153AE-E185-489A-BA6E-0013EB7E45CB}" type="parTrans" cxnId="{D7EA469F-935D-4F1D-92D4-58C7E218E6EF}">
      <dgm:prSet/>
      <dgm:spPr/>
      <dgm:t>
        <a:bodyPr/>
        <a:lstStyle/>
        <a:p>
          <a:endParaRPr lang="en-IN"/>
        </a:p>
      </dgm:t>
    </dgm:pt>
    <dgm:pt modelId="{1574EDDB-0B50-4252-9505-426EE6616053}" type="sibTrans" cxnId="{D7EA469F-935D-4F1D-92D4-58C7E218E6EF}">
      <dgm:prSet/>
      <dgm:spPr/>
      <dgm:t>
        <a:bodyPr/>
        <a:lstStyle/>
        <a:p>
          <a:endParaRPr lang="en-IN"/>
        </a:p>
      </dgm:t>
    </dgm:pt>
    <dgm:pt modelId="{AA74214E-37D8-4221-83B0-5F036ADD21CA}">
      <dgm:prSet phldrT="[Text]"/>
      <dgm:spPr/>
      <dgm:t>
        <a:bodyPr/>
        <a:lstStyle/>
        <a:p>
          <a:r>
            <a:rPr lang="en-US" dirty="0" smtClean="0"/>
            <a:t>2018</a:t>
          </a:r>
        </a:p>
        <a:p>
          <a:r>
            <a:rPr lang="en-US" dirty="0" smtClean="0"/>
            <a:t>Homosexuality decriminalized by SC</a:t>
          </a:r>
          <a:endParaRPr lang="en-IN" dirty="0"/>
        </a:p>
      </dgm:t>
    </dgm:pt>
    <dgm:pt modelId="{C2FBBA53-A10F-4E3D-80B2-EECE9453F45C}" type="parTrans" cxnId="{9B22C9FA-E334-42CE-B5B4-16CF215089F6}">
      <dgm:prSet/>
      <dgm:spPr/>
      <dgm:t>
        <a:bodyPr/>
        <a:lstStyle/>
        <a:p>
          <a:endParaRPr lang="en-IN"/>
        </a:p>
      </dgm:t>
    </dgm:pt>
    <dgm:pt modelId="{3F9420B5-B374-4EDA-A437-5EB01E111041}" type="sibTrans" cxnId="{9B22C9FA-E334-42CE-B5B4-16CF215089F6}">
      <dgm:prSet/>
      <dgm:spPr/>
      <dgm:t>
        <a:bodyPr/>
        <a:lstStyle/>
        <a:p>
          <a:endParaRPr lang="en-IN"/>
        </a:p>
      </dgm:t>
    </dgm:pt>
    <dgm:pt modelId="{1B9A858B-A12C-475D-B4CA-B33088906C34}" type="pres">
      <dgm:prSet presAssocID="{F0E0E469-2088-4C18-A6DC-034B91D24FA4}" presName="Name0" presStyleCnt="0">
        <dgm:presLayoutVars>
          <dgm:dir/>
          <dgm:resizeHandles/>
        </dgm:presLayoutVars>
      </dgm:prSet>
      <dgm:spPr/>
      <dgm:t>
        <a:bodyPr/>
        <a:lstStyle/>
        <a:p>
          <a:endParaRPr lang="en-IN"/>
        </a:p>
      </dgm:t>
    </dgm:pt>
    <dgm:pt modelId="{88237DF3-1800-4AEF-A763-C53F0AC8FCB3}" type="pres">
      <dgm:prSet presAssocID="{C79743E9-284E-4D39-A9F1-7DD6CD3F73AB}" presName="compNode" presStyleCnt="0"/>
      <dgm:spPr/>
    </dgm:pt>
    <dgm:pt modelId="{54041D12-6F4B-4E3C-9F17-5F574420481D}" type="pres">
      <dgm:prSet presAssocID="{C79743E9-284E-4D39-A9F1-7DD6CD3F73AB}" presName="dummyConnPt" presStyleCnt="0"/>
      <dgm:spPr/>
    </dgm:pt>
    <dgm:pt modelId="{836717C9-CB41-4ADC-B0C9-151D019CD475}" type="pres">
      <dgm:prSet presAssocID="{C79743E9-284E-4D39-A9F1-7DD6CD3F73AB}" presName="node" presStyleLbl="node1" presStyleIdx="0" presStyleCnt="9">
        <dgm:presLayoutVars>
          <dgm:bulletEnabled val="1"/>
        </dgm:presLayoutVars>
      </dgm:prSet>
      <dgm:spPr/>
      <dgm:t>
        <a:bodyPr/>
        <a:lstStyle/>
        <a:p>
          <a:endParaRPr lang="en-IN"/>
        </a:p>
      </dgm:t>
    </dgm:pt>
    <dgm:pt modelId="{A6FB65F5-29F7-417B-B61F-333AC34DC143}" type="pres">
      <dgm:prSet presAssocID="{EE9572F9-AFAA-47AB-B3D5-6F58546C19F8}" presName="sibTrans" presStyleLbl="bgSibTrans2D1" presStyleIdx="0" presStyleCnt="8"/>
      <dgm:spPr/>
      <dgm:t>
        <a:bodyPr/>
        <a:lstStyle/>
        <a:p>
          <a:endParaRPr lang="en-IN"/>
        </a:p>
      </dgm:t>
    </dgm:pt>
    <dgm:pt modelId="{96B80D02-358E-4D08-A522-9E71A1CABB9F}" type="pres">
      <dgm:prSet presAssocID="{E9D79D48-98A6-4B31-BC16-840DB4534211}" presName="compNode" presStyleCnt="0"/>
      <dgm:spPr/>
    </dgm:pt>
    <dgm:pt modelId="{E159074F-6F59-41D0-A81D-406B76D38E40}" type="pres">
      <dgm:prSet presAssocID="{E9D79D48-98A6-4B31-BC16-840DB4534211}" presName="dummyConnPt" presStyleCnt="0"/>
      <dgm:spPr/>
    </dgm:pt>
    <dgm:pt modelId="{BEBD1E3E-34DD-4C48-8A60-F5AE272A2889}" type="pres">
      <dgm:prSet presAssocID="{E9D79D48-98A6-4B31-BC16-840DB4534211}" presName="node" presStyleLbl="node1" presStyleIdx="1" presStyleCnt="9">
        <dgm:presLayoutVars>
          <dgm:bulletEnabled val="1"/>
        </dgm:presLayoutVars>
      </dgm:prSet>
      <dgm:spPr/>
      <dgm:t>
        <a:bodyPr/>
        <a:lstStyle/>
        <a:p>
          <a:endParaRPr lang="en-IN"/>
        </a:p>
      </dgm:t>
    </dgm:pt>
    <dgm:pt modelId="{D2C7DF6A-7A80-4C9C-84D2-AE9C01CAF6A1}" type="pres">
      <dgm:prSet presAssocID="{354707CB-FC5F-4B2F-86E3-327A9C3CF920}" presName="sibTrans" presStyleLbl="bgSibTrans2D1" presStyleIdx="1" presStyleCnt="8"/>
      <dgm:spPr/>
      <dgm:t>
        <a:bodyPr/>
        <a:lstStyle/>
        <a:p>
          <a:endParaRPr lang="en-IN"/>
        </a:p>
      </dgm:t>
    </dgm:pt>
    <dgm:pt modelId="{F6380232-074D-4874-87AF-77F5709A3B8F}" type="pres">
      <dgm:prSet presAssocID="{CB916724-2431-4332-8C46-5CB43C0A71C2}" presName="compNode" presStyleCnt="0"/>
      <dgm:spPr/>
    </dgm:pt>
    <dgm:pt modelId="{864D0817-10FF-4276-BDB1-7CCB8996B4CE}" type="pres">
      <dgm:prSet presAssocID="{CB916724-2431-4332-8C46-5CB43C0A71C2}" presName="dummyConnPt" presStyleCnt="0"/>
      <dgm:spPr/>
    </dgm:pt>
    <dgm:pt modelId="{19C8A9CC-FA34-4C66-B725-E95DA01940A8}" type="pres">
      <dgm:prSet presAssocID="{CB916724-2431-4332-8C46-5CB43C0A71C2}" presName="node" presStyleLbl="node1" presStyleIdx="2" presStyleCnt="9">
        <dgm:presLayoutVars>
          <dgm:bulletEnabled val="1"/>
        </dgm:presLayoutVars>
      </dgm:prSet>
      <dgm:spPr/>
      <dgm:t>
        <a:bodyPr/>
        <a:lstStyle/>
        <a:p>
          <a:endParaRPr lang="en-IN"/>
        </a:p>
      </dgm:t>
    </dgm:pt>
    <dgm:pt modelId="{7D018204-B4F7-4EDB-B226-52E98B8B1AE9}" type="pres">
      <dgm:prSet presAssocID="{1708F73D-4DB9-4F5E-90E3-68F1ED1369CA}" presName="sibTrans" presStyleLbl="bgSibTrans2D1" presStyleIdx="2" presStyleCnt="8"/>
      <dgm:spPr/>
      <dgm:t>
        <a:bodyPr/>
        <a:lstStyle/>
        <a:p>
          <a:endParaRPr lang="en-IN"/>
        </a:p>
      </dgm:t>
    </dgm:pt>
    <dgm:pt modelId="{CB852220-3D74-42BF-88D3-9CDE26C75F61}" type="pres">
      <dgm:prSet presAssocID="{972651C2-338C-43A8-9868-092B1D09F407}" presName="compNode" presStyleCnt="0"/>
      <dgm:spPr/>
    </dgm:pt>
    <dgm:pt modelId="{5488EF69-21A0-43AF-886C-1439F3B2D4EC}" type="pres">
      <dgm:prSet presAssocID="{972651C2-338C-43A8-9868-092B1D09F407}" presName="dummyConnPt" presStyleCnt="0"/>
      <dgm:spPr/>
    </dgm:pt>
    <dgm:pt modelId="{B28461D7-1736-48D3-A3CF-EC7E7F71F48D}" type="pres">
      <dgm:prSet presAssocID="{972651C2-338C-43A8-9868-092B1D09F407}" presName="node" presStyleLbl="node1" presStyleIdx="3" presStyleCnt="9">
        <dgm:presLayoutVars>
          <dgm:bulletEnabled val="1"/>
        </dgm:presLayoutVars>
      </dgm:prSet>
      <dgm:spPr/>
      <dgm:t>
        <a:bodyPr/>
        <a:lstStyle/>
        <a:p>
          <a:endParaRPr lang="en-IN"/>
        </a:p>
      </dgm:t>
    </dgm:pt>
    <dgm:pt modelId="{3772FE8A-AFAE-44B8-9672-0DE5674FC04C}" type="pres">
      <dgm:prSet presAssocID="{5D46CA83-B4CA-4D13-AB7B-B17191D6B5E5}" presName="sibTrans" presStyleLbl="bgSibTrans2D1" presStyleIdx="3" presStyleCnt="8"/>
      <dgm:spPr/>
      <dgm:t>
        <a:bodyPr/>
        <a:lstStyle/>
        <a:p>
          <a:endParaRPr lang="en-IN"/>
        </a:p>
      </dgm:t>
    </dgm:pt>
    <dgm:pt modelId="{57130725-9449-45B0-86AF-D04BF4C35766}" type="pres">
      <dgm:prSet presAssocID="{DEE53684-FDB1-43EA-940B-F909C1874C44}" presName="compNode" presStyleCnt="0"/>
      <dgm:spPr/>
    </dgm:pt>
    <dgm:pt modelId="{A33DF97B-8F96-4BD9-AB2D-0BECA1D16923}" type="pres">
      <dgm:prSet presAssocID="{DEE53684-FDB1-43EA-940B-F909C1874C44}" presName="dummyConnPt" presStyleCnt="0"/>
      <dgm:spPr/>
    </dgm:pt>
    <dgm:pt modelId="{0E332BBB-D1DF-4FE4-A7CA-F45FFBB899D1}" type="pres">
      <dgm:prSet presAssocID="{DEE53684-FDB1-43EA-940B-F909C1874C44}" presName="node" presStyleLbl="node1" presStyleIdx="4" presStyleCnt="9">
        <dgm:presLayoutVars>
          <dgm:bulletEnabled val="1"/>
        </dgm:presLayoutVars>
      </dgm:prSet>
      <dgm:spPr/>
      <dgm:t>
        <a:bodyPr/>
        <a:lstStyle/>
        <a:p>
          <a:endParaRPr lang="en-IN"/>
        </a:p>
      </dgm:t>
    </dgm:pt>
    <dgm:pt modelId="{E75D118A-3486-4101-BC6F-19752C5FF389}" type="pres">
      <dgm:prSet presAssocID="{0D9537F0-F374-4D75-854E-8D6281C715B8}" presName="sibTrans" presStyleLbl="bgSibTrans2D1" presStyleIdx="4" presStyleCnt="8"/>
      <dgm:spPr/>
      <dgm:t>
        <a:bodyPr/>
        <a:lstStyle/>
        <a:p>
          <a:endParaRPr lang="en-IN"/>
        </a:p>
      </dgm:t>
    </dgm:pt>
    <dgm:pt modelId="{6A82B5A9-D1D6-4A96-B0D2-92416E62A946}" type="pres">
      <dgm:prSet presAssocID="{F743A2EA-FFAE-4543-A77B-F6408314FD1A}" presName="compNode" presStyleCnt="0"/>
      <dgm:spPr/>
    </dgm:pt>
    <dgm:pt modelId="{B817CD96-A32A-4EEA-9D14-C0075E7E6DA6}" type="pres">
      <dgm:prSet presAssocID="{F743A2EA-FFAE-4543-A77B-F6408314FD1A}" presName="dummyConnPt" presStyleCnt="0"/>
      <dgm:spPr/>
    </dgm:pt>
    <dgm:pt modelId="{67612D75-113F-4F81-B54A-7B5B274DA4D1}" type="pres">
      <dgm:prSet presAssocID="{F743A2EA-FFAE-4543-A77B-F6408314FD1A}" presName="node" presStyleLbl="node1" presStyleIdx="5" presStyleCnt="9">
        <dgm:presLayoutVars>
          <dgm:bulletEnabled val="1"/>
        </dgm:presLayoutVars>
      </dgm:prSet>
      <dgm:spPr/>
      <dgm:t>
        <a:bodyPr/>
        <a:lstStyle/>
        <a:p>
          <a:endParaRPr lang="en-IN"/>
        </a:p>
      </dgm:t>
    </dgm:pt>
    <dgm:pt modelId="{D1D39F57-E040-4F89-BF63-3BDFFC66A1C6}" type="pres">
      <dgm:prSet presAssocID="{44026412-E5CE-41E0-B976-55D298301450}" presName="sibTrans" presStyleLbl="bgSibTrans2D1" presStyleIdx="5" presStyleCnt="8"/>
      <dgm:spPr/>
      <dgm:t>
        <a:bodyPr/>
        <a:lstStyle/>
        <a:p>
          <a:endParaRPr lang="en-IN"/>
        </a:p>
      </dgm:t>
    </dgm:pt>
    <dgm:pt modelId="{A65D9F56-FDD2-4D33-AD19-E06D23FE9000}" type="pres">
      <dgm:prSet presAssocID="{ED55ACD4-4BC7-4EFE-9FE0-8F0644506EB4}" presName="compNode" presStyleCnt="0"/>
      <dgm:spPr/>
    </dgm:pt>
    <dgm:pt modelId="{A5BC5877-8485-4817-B2D0-63719B2E7128}" type="pres">
      <dgm:prSet presAssocID="{ED55ACD4-4BC7-4EFE-9FE0-8F0644506EB4}" presName="dummyConnPt" presStyleCnt="0"/>
      <dgm:spPr/>
    </dgm:pt>
    <dgm:pt modelId="{EBA8862E-1565-4F7E-B14F-35E9D2FD9F4B}" type="pres">
      <dgm:prSet presAssocID="{ED55ACD4-4BC7-4EFE-9FE0-8F0644506EB4}" presName="node" presStyleLbl="node1" presStyleIdx="6" presStyleCnt="9">
        <dgm:presLayoutVars>
          <dgm:bulletEnabled val="1"/>
        </dgm:presLayoutVars>
      </dgm:prSet>
      <dgm:spPr/>
      <dgm:t>
        <a:bodyPr/>
        <a:lstStyle/>
        <a:p>
          <a:endParaRPr lang="en-IN"/>
        </a:p>
      </dgm:t>
    </dgm:pt>
    <dgm:pt modelId="{4B15FF31-2FE0-422C-96BD-3AE3128CF129}" type="pres">
      <dgm:prSet presAssocID="{E4926D31-4192-46C6-B929-12B4A805F540}" presName="sibTrans" presStyleLbl="bgSibTrans2D1" presStyleIdx="6" presStyleCnt="8"/>
      <dgm:spPr/>
      <dgm:t>
        <a:bodyPr/>
        <a:lstStyle/>
        <a:p>
          <a:endParaRPr lang="en-IN"/>
        </a:p>
      </dgm:t>
    </dgm:pt>
    <dgm:pt modelId="{2BF89BA7-03CB-4251-A846-EB81D5F66390}" type="pres">
      <dgm:prSet presAssocID="{85906974-4BA7-477D-B7E7-177D23683D77}" presName="compNode" presStyleCnt="0"/>
      <dgm:spPr/>
    </dgm:pt>
    <dgm:pt modelId="{205439A7-D62F-4F59-B55D-F1635FDD8936}" type="pres">
      <dgm:prSet presAssocID="{85906974-4BA7-477D-B7E7-177D23683D77}" presName="dummyConnPt" presStyleCnt="0"/>
      <dgm:spPr/>
    </dgm:pt>
    <dgm:pt modelId="{CB5C0511-79F1-4F45-B1BA-49E1D3B1BFA7}" type="pres">
      <dgm:prSet presAssocID="{85906974-4BA7-477D-B7E7-177D23683D77}" presName="node" presStyleLbl="node1" presStyleIdx="7" presStyleCnt="9">
        <dgm:presLayoutVars>
          <dgm:bulletEnabled val="1"/>
        </dgm:presLayoutVars>
      </dgm:prSet>
      <dgm:spPr/>
      <dgm:t>
        <a:bodyPr/>
        <a:lstStyle/>
        <a:p>
          <a:endParaRPr lang="en-IN"/>
        </a:p>
      </dgm:t>
    </dgm:pt>
    <dgm:pt modelId="{A70D0FEE-7735-4CA0-8472-1AD4CC7AEFD1}" type="pres">
      <dgm:prSet presAssocID="{1574EDDB-0B50-4252-9505-426EE6616053}" presName="sibTrans" presStyleLbl="bgSibTrans2D1" presStyleIdx="7" presStyleCnt="8"/>
      <dgm:spPr/>
      <dgm:t>
        <a:bodyPr/>
        <a:lstStyle/>
        <a:p>
          <a:endParaRPr lang="en-IN"/>
        </a:p>
      </dgm:t>
    </dgm:pt>
    <dgm:pt modelId="{C8796191-4801-49BC-9B55-83A9FC72AC3E}" type="pres">
      <dgm:prSet presAssocID="{AA74214E-37D8-4221-83B0-5F036ADD21CA}" presName="compNode" presStyleCnt="0"/>
      <dgm:spPr/>
    </dgm:pt>
    <dgm:pt modelId="{33A5503E-1124-41FD-8E33-33844E021FF0}" type="pres">
      <dgm:prSet presAssocID="{AA74214E-37D8-4221-83B0-5F036ADD21CA}" presName="dummyConnPt" presStyleCnt="0"/>
      <dgm:spPr/>
    </dgm:pt>
    <dgm:pt modelId="{ECC309B5-B528-4748-924D-EE1A18813000}" type="pres">
      <dgm:prSet presAssocID="{AA74214E-37D8-4221-83B0-5F036ADD21CA}" presName="node" presStyleLbl="node1" presStyleIdx="8" presStyleCnt="9">
        <dgm:presLayoutVars>
          <dgm:bulletEnabled val="1"/>
        </dgm:presLayoutVars>
      </dgm:prSet>
      <dgm:spPr/>
      <dgm:t>
        <a:bodyPr/>
        <a:lstStyle/>
        <a:p>
          <a:endParaRPr lang="en-IN"/>
        </a:p>
      </dgm:t>
    </dgm:pt>
  </dgm:ptLst>
  <dgm:cxnLst>
    <dgm:cxn modelId="{591ABB8B-8B87-4A64-93B2-6690B42937DB}" type="presOf" srcId="{0D9537F0-F374-4D75-854E-8D6281C715B8}" destId="{E75D118A-3486-4101-BC6F-19752C5FF389}" srcOrd="0" destOrd="0" presId="urn:microsoft.com/office/officeart/2005/8/layout/bProcess4"/>
    <dgm:cxn modelId="{23586264-C262-4581-941D-47542388FCC1}" srcId="{F0E0E469-2088-4C18-A6DC-034B91D24FA4}" destId="{CB916724-2431-4332-8C46-5CB43C0A71C2}" srcOrd="2" destOrd="0" parTransId="{9E86FC85-7DC2-40A5-9DEC-ACDE7C0B4BFA}" sibTransId="{1708F73D-4DB9-4F5E-90E3-68F1ED1369CA}"/>
    <dgm:cxn modelId="{34757F34-E133-4DBE-83A3-D40C21EFD70E}" srcId="{F0E0E469-2088-4C18-A6DC-034B91D24FA4}" destId="{ED55ACD4-4BC7-4EFE-9FE0-8F0644506EB4}" srcOrd="6" destOrd="0" parTransId="{030E728E-CD62-4F89-B271-A44FFDA44BAD}" sibTransId="{E4926D31-4192-46C6-B929-12B4A805F540}"/>
    <dgm:cxn modelId="{E5AA68CA-B975-4413-9F36-89BE9DBB780D}" srcId="{F0E0E469-2088-4C18-A6DC-034B91D24FA4}" destId="{DEE53684-FDB1-43EA-940B-F909C1874C44}" srcOrd="4" destOrd="0" parTransId="{D6AF6D05-0F27-4DD9-B595-439B2D888CB4}" sibTransId="{0D9537F0-F374-4D75-854E-8D6281C715B8}"/>
    <dgm:cxn modelId="{F565B786-77B2-4B22-B95A-A19721216E53}" type="presOf" srcId="{44026412-E5CE-41E0-B976-55D298301450}" destId="{D1D39F57-E040-4F89-BF63-3BDFFC66A1C6}" srcOrd="0" destOrd="0" presId="urn:microsoft.com/office/officeart/2005/8/layout/bProcess4"/>
    <dgm:cxn modelId="{88AACEDD-DB09-4F3F-AA85-ACE794EB1DB7}" srcId="{F0E0E469-2088-4C18-A6DC-034B91D24FA4}" destId="{E9D79D48-98A6-4B31-BC16-840DB4534211}" srcOrd="1" destOrd="0" parTransId="{56F8FBDE-436F-417E-8092-212E8B825368}" sibTransId="{354707CB-FC5F-4B2F-86E3-327A9C3CF920}"/>
    <dgm:cxn modelId="{D7EA469F-935D-4F1D-92D4-58C7E218E6EF}" srcId="{F0E0E469-2088-4C18-A6DC-034B91D24FA4}" destId="{85906974-4BA7-477D-B7E7-177D23683D77}" srcOrd="7" destOrd="0" parTransId="{1A9153AE-E185-489A-BA6E-0013EB7E45CB}" sibTransId="{1574EDDB-0B50-4252-9505-426EE6616053}"/>
    <dgm:cxn modelId="{3E7C2231-7402-4CE5-A910-1A66A009D8CB}" type="presOf" srcId="{E4926D31-4192-46C6-B929-12B4A805F540}" destId="{4B15FF31-2FE0-422C-96BD-3AE3128CF129}" srcOrd="0" destOrd="0" presId="urn:microsoft.com/office/officeart/2005/8/layout/bProcess4"/>
    <dgm:cxn modelId="{2C691CCD-BC50-456A-9F24-6824CDCC3F37}" type="presOf" srcId="{E9D79D48-98A6-4B31-BC16-840DB4534211}" destId="{BEBD1E3E-34DD-4C48-8A60-F5AE272A2889}" srcOrd="0" destOrd="0" presId="urn:microsoft.com/office/officeart/2005/8/layout/bProcess4"/>
    <dgm:cxn modelId="{9B22C9FA-E334-42CE-B5B4-16CF215089F6}" srcId="{F0E0E469-2088-4C18-A6DC-034B91D24FA4}" destId="{AA74214E-37D8-4221-83B0-5F036ADD21CA}" srcOrd="8" destOrd="0" parTransId="{C2FBBA53-A10F-4E3D-80B2-EECE9453F45C}" sibTransId="{3F9420B5-B374-4EDA-A437-5EB01E111041}"/>
    <dgm:cxn modelId="{96D475D3-CC01-408E-9F45-7A0CA5176D3D}" type="presOf" srcId="{5D46CA83-B4CA-4D13-AB7B-B17191D6B5E5}" destId="{3772FE8A-AFAE-44B8-9672-0DE5674FC04C}" srcOrd="0" destOrd="0" presId="urn:microsoft.com/office/officeart/2005/8/layout/bProcess4"/>
    <dgm:cxn modelId="{F9E0E658-86E9-4B90-AE29-F4D85FCE7083}" type="presOf" srcId="{AA74214E-37D8-4221-83B0-5F036ADD21CA}" destId="{ECC309B5-B528-4748-924D-EE1A18813000}" srcOrd="0" destOrd="0" presId="urn:microsoft.com/office/officeart/2005/8/layout/bProcess4"/>
    <dgm:cxn modelId="{F5E9C625-221B-4203-8D40-04769C6BFBC5}" type="presOf" srcId="{DEE53684-FDB1-43EA-940B-F909C1874C44}" destId="{0E332BBB-D1DF-4FE4-A7CA-F45FFBB899D1}" srcOrd="0" destOrd="0" presId="urn:microsoft.com/office/officeart/2005/8/layout/bProcess4"/>
    <dgm:cxn modelId="{06F13A11-49A8-4629-AE8B-676818734460}" type="presOf" srcId="{85906974-4BA7-477D-B7E7-177D23683D77}" destId="{CB5C0511-79F1-4F45-B1BA-49E1D3B1BFA7}" srcOrd="0" destOrd="0" presId="urn:microsoft.com/office/officeart/2005/8/layout/bProcess4"/>
    <dgm:cxn modelId="{799A8DC0-F5FC-4FA9-9DAB-3A8719D7F9A8}" type="presOf" srcId="{CB916724-2431-4332-8C46-5CB43C0A71C2}" destId="{19C8A9CC-FA34-4C66-B725-E95DA01940A8}" srcOrd="0" destOrd="0" presId="urn:microsoft.com/office/officeart/2005/8/layout/bProcess4"/>
    <dgm:cxn modelId="{542BE519-D04C-4E17-B447-7F6FDCBBA0C9}" type="presOf" srcId="{354707CB-FC5F-4B2F-86E3-327A9C3CF920}" destId="{D2C7DF6A-7A80-4C9C-84D2-AE9C01CAF6A1}" srcOrd="0" destOrd="0" presId="urn:microsoft.com/office/officeart/2005/8/layout/bProcess4"/>
    <dgm:cxn modelId="{0621BB43-9887-4DEC-A312-8880AC7D3437}" type="presOf" srcId="{F743A2EA-FFAE-4543-A77B-F6408314FD1A}" destId="{67612D75-113F-4F81-B54A-7B5B274DA4D1}" srcOrd="0" destOrd="0" presId="urn:microsoft.com/office/officeart/2005/8/layout/bProcess4"/>
    <dgm:cxn modelId="{FAF94738-6F52-4683-845A-CA17C5F95B67}" type="presOf" srcId="{C79743E9-284E-4D39-A9F1-7DD6CD3F73AB}" destId="{836717C9-CB41-4ADC-B0C9-151D019CD475}" srcOrd="0" destOrd="0" presId="urn:microsoft.com/office/officeart/2005/8/layout/bProcess4"/>
    <dgm:cxn modelId="{60F7C946-C33C-4372-8BC8-B8768BF17643}" type="presOf" srcId="{1574EDDB-0B50-4252-9505-426EE6616053}" destId="{A70D0FEE-7735-4CA0-8472-1AD4CC7AEFD1}" srcOrd="0" destOrd="0" presId="urn:microsoft.com/office/officeart/2005/8/layout/bProcess4"/>
    <dgm:cxn modelId="{050A9C2A-FD31-4A1F-8223-E7D85FF34231}" type="presOf" srcId="{ED55ACD4-4BC7-4EFE-9FE0-8F0644506EB4}" destId="{EBA8862E-1565-4F7E-B14F-35E9D2FD9F4B}" srcOrd="0" destOrd="0" presId="urn:microsoft.com/office/officeart/2005/8/layout/bProcess4"/>
    <dgm:cxn modelId="{56FC2BC9-8CD8-4EE2-953D-FCFB816FE45C}" srcId="{F0E0E469-2088-4C18-A6DC-034B91D24FA4}" destId="{972651C2-338C-43A8-9868-092B1D09F407}" srcOrd="3" destOrd="0" parTransId="{581C0D74-37D4-45D7-9718-8ECAF58FBFDF}" sibTransId="{5D46CA83-B4CA-4D13-AB7B-B17191D6B5E5}"/>
    <dgm:cxn modelId="{969BACB3-7F98-47CB-936D-DB59BDCEDB3F}" srcId="{F0E0E469-2088-4C18-A6DC-034B91D24FA4}" destId="{F743A2EA-FFAE-4543-A77B-F6408314FD1A}" srcOrd="5" destOrd="0" parTransId="{6EFB08A4-107C-42BB-90F5-25AD79123602}" sibTransId="{44026412-E5CE-41E0-B976-55D298301450}"/>
    <dgm:cxn modelId="{624DC3F1-D68E-416F-BC46-6DA23D2D4D92}" type="presOf" srcId="{1708F73D-4DB9-4F5E-90E3-68F1ED1369CA}" destId="{7D018204-B4F7-4EDB-B226-52E98B8B1AE9}" srcOrd="0" destOrd="0" presId="urn:microsoft.com/office/officeart/2005/8/layout/bProcess4"/>
    <dgm:cxn modelId="{01024360-9323-4694-96CC-F573956B5BA8}" type="presOf" srcId="{EE9572F9-AFAA-47AB-B3D5-6F58546C19F8}" destId="{A6FB65F5-29F7-417B-B61F-333AC34DC143}" srcOrd="0" destOrd="0" presId="urn:microsoft.com/office/officeart/2005/8/layout/bProcess4"/>
    <dgm:cxn modelId="{5606AC9B-F5A6-4789-A357-F664154CB5AD}" srcId="{F0E0E469-2088-4C18-A6DC-034B91D24FA4}" destId="{C79743E9-284E-4D39-A9F1-7DD6CD3F73AB}" srcOrd="0" destOrd="0" parTransId="{A7014A23-847B-4E5F-8280-ABC062F7AEE3}" sibTransId="{EE9572F9-AFAA-47AB-B3D5-6F58546C19F8}"/>
    <dgm:cxn modelId="{BBFBD37D-6EEC-4DAB-B8EE-A1717DAF96A6}" type="presOf" srcId="{972651C2-338C-43A8-9868-092B1D09F407}" destId="{B28461D7-1736-48D3-A3CF-EC7E7F71F48D}" srcOrd="0" destOrd="0" presId="urn:microsoft.com/office/officeart/2005/8/layout/bProcess4"/>
    <dgm:cxn modelId="{CC2B5502-8D21-411A-94B4-587934692441}" type="presOf" srcId="{F0E0E469-2088-4C18-A6DC-034B91D24FA4}" destId="{1B9A858B-A12C-475D-B4CA-B33088906C34}" srcOrd="0" destOrd="0" presId="urn:microsoft.com/office/officeart/2005/8/layout/bProcess4"/>
    <dgm:cxn modelId="{BC1BAB42-4713-42D3-91DB-CCB253AE6112}" type="presParOf" srcId="{1B9A858B-A12C-475D-B4CA-B33088906C34}" destId="{88237DF3-1800-4AEF-A763-C53F0AC8FCB3}" srcOrd="0" destOrd="0" presId="urn:microsoft.com/office/officeart/2005/8/layout/bProcess4"/>
    <dgm:cxn modelId="{0513F573-C1CE-4AB9-8D10-339E19E8105B}" type="presParOf" srcId="{88237DF3-1800-4AEF-A763-C53F0AC8FCB3}" destId="{54041D12-6F4B-4E3C-9F17-5F574420481D}" srcOrd="0" destOrd="0" presId="urn:microsoft.com/office/officeart/2005/8/layout/bProcess4"/>
    <dgm:cxn modelId="{1AD24341-E03B-470F-9FB0-3FA8D2CB7074}" type="presParOf" srcId="{88237DF3-1800-4AEF-A763-C53F0AC8FCB3}" destId="{836717C9-CB41-4ADC-B0C9-151D019CD475}" srcOrd="1" destOrd="0" presId="urn:microsoft.com/office/officeart/2005/8/layout/bProcess4"/>
    <dgm:cxn modelId="{1C3E90F0-4487-4C8B-9EEB-B9DD6EEC1F7F}" type="presParOf" srcId="{1B9A858B-A12C-475D-B4CA-B33088906C34}" destId="{A6FB65F5-29F7-417B-B61F-333AC34DC143}" srcOrd="1" destOrd="0" presId="urn:microsoft.com/office/officeart/2005/8/layout/bProcess4"/>
    <dgm:cxn modelId="{423F7D7A-6B7A-47A5-8E3E-A04459DFF24F}" type="presParOf" srcId="{1B9A858B-A12C-475D-B4CA-B33088906C34}" destId="{96B80D02-358E-4D08-A522-9E71A1CABB9F}" srcOrd="2" destOrd="0" presId="urn:microsoft.com/office/officeart/2005/8/layout/bProcess4"/>
    <dgm:cxn modelId="{99D61124-D4F0-4223-A15C-B2CB56F12386}" type="presParOf" srcId="{96B80D02-358E-4D08-A522-9E71A1CABB9F}" destId="{E159074F-6F59-41D0-A81D-406B76D38E40}" srcOrd="0" destOrd="0" presId="urn:microsoft.com/office/officeart/2005/8/layout/bProcess4"/>
    <dgm:cxn modelId="{581AA954-E65B-4D6B-9FB7-4774D8074CAC}" type="presParOf" srcId="{96B80D02-358E-4D08-A522-9E71A1CABB9F}" destId="{BEBD1E3E-34DD-4C48-8A60-F5AE272A2889}" srcOrd="1" destOrd="0" presId="urn:microsoft.com/office/officeart/2005/8/layout/bProcess4"/>
    <dgm:cxn modelId="{C502BC17-7273-4EA1-BF44-73329BF98973}" type="presParOf" srcId="{1B9A858B-A12C-475D-B4CA-B33088906C34}" destId="{D2C7DF6A-7A80-4C9C-84D2-AE9C01CAF6A1}" srcOrd="3" destOrd="0" presId="urn:microsoft.com/office/officeart/2005/8/layout/bProcess4"/>
    <dgm:cxn modelId="{415DC41D-1DC8-4554-9D23-5B757E530D99}" type="presParOf" srcId="{1B9A858B-A12C-475D-B4CA-B33088906C34}" destId="{F6380232-074D-4874-87AF-77F5709A3B8F}" srcOrd="4" destOrd="0" presId="urn:microsoft.com/office/officeart/2005/8/layout/bProcess4"/>
    <dgm:cxn modelId="{3F1FF74F-6C57-4158-A9FF-93DA1F9609C9}" type="presParOf" srcId="{F6380232-074D-4874-87AF-77F5709A3B8F}" destId="{864D0817-10FF-4276-BDB1-7CCB8996B4CE}" srcOrd="0" destOrd="0" presId="urn:microsoft.com/office/officeart/2005/8/layout/bProcess4"/>
    <dgm:cxn modelId="{9BAC326F-E7B6-4926-AB41-326C69D5002B}" type="presParOf" srcId="{F6380232-074D-4874-87AF-77F5709A3B8F}" destId="{19C8A9CC-FA34-4C66-B725-E95DA01940A8}" srcOrd="1" destOrd="0" presId="urn:microsoft.com/office/officeart/2005/8/layout/bProcess4"/>
    <dgm:cxn modelId="{81813B30-7EAB-4745-AAFA-CF29857774B8}" type="presParOf" srcId="{1B9A858B-A12C-475D-B4CA-B33088906C34}" destId="{7D018204-B4F7-4EDB-B226-52E98B8B1AE9}" srcOrd="5" destOrd="0" presId="urn:microsoft.com/office/officeart/2005/8/layout/bProcess4"/>
    <dgm:cxn modelId="{FB2332A2-012F-4A0E-BE5B-91B9B9A4EE01}" type="presParOf" srcId="{1B9A858B-A12C-475D-B4CA-B33088906C34}" destId="{CB852220-3D74-42BF-88D3-9CDE26C75F61}" srcOrd="6" destOrd="0" presId="urn:microsoft.com/office/officeart/2005/8/layout/bProcess4"/>
    <dgm:cxn modelId="{3D93E7B9-E31B-4CB7-B931-3B4553C263DA}" type="presParOf" srcId="{CB852220-3D74-42BF-88D3-9CDE26C75F61}" destId="{5488EF69-21A0-43AF-886C-1439F3B2D4EC}" srcOrd="0" destOrd="0" presId="urn:microsoft.com/office/officeart/2005/8/layout/bProcess4"/>
    <dgm:cxn modelId="{D1395EA5-C853-4459-8577-406E1D1F9EC4}" type="presParOf" srcId="{CB852220-3D74-42BF-88D3-9CDE26C75F61}" destId="{B28461D7-1736-48D3-A3CF-EC7E7F71F48D}" srcOrd="1" destOrd="0" presId="urn:microsoft.com/office/officeart/2005/8/layout/bProcess4"/>
    <dgm:cxn modelId="{E5E276EC-ED7E-4E58-BE01-7766CED311E4}" type="presParOf" srcId="{1B9A858B-A12C-475D-B4CA-B33088906C34}" destId="{3772FE8A-AFAE-44B8-9672-0DE5674FC04C}" srcOrd="7" destOrd="0" presId="urn:microsoft.com/office/officeart/2005/8/layout/bProcess4"/>
    <dgm:cxn modelId="{CC2C3F24-F34B-4BBC-BD1A-6A4C7A08A26C}" type="presParOf" srcId="{1B9A858B-A12C-475D-B4CA-B33088906C34}" destId="{57130725-9449-45B0-86AF-D04BF4C35766}" srcOrd="8" destOrd="0" presId="urn:microsoft.com/office/officeart/2005/8/layout/bProcess4"/>
    <dgm:cxn modelId="{7702DDBB-25B9-4233-9018-73A7F388D3C4}" type="presParOf" srcId="{57130725-9449-45B0-86AF-D04BF4C35766}" destId="{A33DF97B-8F96-4BD9-AB2D-0BECA1D16923}" srcOrd="0" destOrd="0" presId="urn:microsoft.com/office/officeart/2005/8/layout/bProcess4"/>
    <dgm:cxn modelId="{D2F780FA-F335-4F62-9A0D-DB16C355B3F0}" type="presParOf" srcId="{57130725-9449-45B0-86AF-D04BF4C35766}" destId="{0E332BBB-D1DF-4FE4-A7CA-F45FFBB899D1}" srcOrd="1" destOrd="0" presId="urn:microsoft.com/office/officeart/2005/8/layout/bProcess4"/>
    <dgm:cxn modelId="{EBEC4139-FD38-4EBD-A2AC-25CAA5B64F15}" type="presParOf" srcId="{1B9A858B-A12C-475D-B4CA-B33088906C34}" destId="{E75D118A-3486-4101-BC6F-19752C5FF389}" srcOrd="9" destOrd="0" presId="urn:microsoft.com/office/officeart/2005/8/layout/bProcess4"/>
    <dgm:cxn modelId="{045EBC35-26E1-47AD-B79F-B404ECBC103F}" type="presParOf" srcId="{1B9A858B-A12C-475D-B4CA-B33088906C34}" destId="{6A82B5A9-D1D6-4A96-B0D2-92416E62A946}" srcOrd="10" destOrd="0" presId="urn:microsoft.com/office/officeart/2005/8/layout/bProcess4"/>
    <dgm:cxn modelId="{00F9519F-9711-4E90-8D1E-4A5AE3643104}" type="presParOf" srcId="{6A82B5A9-D1D6-4A96-B0D2-92416E62A946}" destId="{B817CD96-A32A-4EEA-9D14-C0075E7E6DA6}" srcOrd="0" destOrd="0" presId="urn:microsoft.com/office/officeart/2005/8/layout/bProcess4"/>
    <dgm:cxn modelId="{1C937505-4468-4311-B6A9-05746D4F5B4C}" type="presParOf" srcId="{6A82B5A9-D1D6-4A96-B0D2-92416E62A946}" destId="{67612D75-113F-4F81-B54A-7B5B274DA4D1}" srcOrd="1" destOrd="0" presId="urn:microsoft.com/office/officeart/2005/8/layout/bProcess4"/>
    <dgm:cxn modelId="{574F6258-FD69-4857-878D-D71C07646140}" type="presParOf" srcId="{1B9A858B-A12C-475D-B4CA-B33088906C34}" destId="{D1D39F57-E040-4F89-BF63-3BDFFC66A1C6}" srcOrd="11" destOrd="0" presId="urn:microsoft.com/office/officeart/2005/8/layout/bProcess4"/>
    <dgm:cxn modelId="{BF60A930-4A19-416E-B5D9-DC4E9B61CE07}" type="presParOf" srcId="{1B9A858B-A12C-475D-B4CA-B33088906C34}" destId="{A65D9F56-FDD2-4D33-AD19-E06D23FE9000}" srcOrd="12" destOrd="0" presId="urn:microsoft.com/office/officeart/2005/8/layout/bProcess4"/>
    <dgm:cxn modelId="{2245693C-2072-47ED-8BC5-F0E97BD784B3}" type="presParOf" srcId="{A65D9F56-FDD2-4D33-AD19-E06D23FE9000}" destId="{A5BC5877-8485-4817-B2D0-63719B2E7128}" srcOrd="0" destOrd="0" presId="urn:microsoft.com/office/officeart/2005/8/layout/bProcess4"/>
    <dgm:cxn modelId="{26F7CA76-E8C7-4C93-BA9E-136474857797}" type="presParOf" srcId="{A65D9F56-FDD2-4D33-AD19-E06D23FE9000}" destId="{EBA8862E-1565-4F7E-B14F-35E9D2FD9F4B}" srcOrd="1" destOrd="0" presId="urn:microsoft.com/office/officeart/2005/8/layout/bProcess4"/>
    <dgm:cxn modelId="{4EDA5459-483E-455D-83E3-4802DB8262A9}" type="presParOf" srcId="{1B9A858B-A12C-475D-B4CA-B33088906C34}" destId="{4B15FF31-2FE0-422C-96BD-3AE3128CF129}" srcOrd="13" destOrd="0" presId="urn:microsoft.com/office/officeart/2005/8/layout/bProcess4"/>
    <dgm:cxn modelId="{44157BAA-7D9E-445C-8C27-5180D8E10479}" type="presParOf" srcId="{1B9A858B-A12C-475D-B4CA-B33088906C34}" destId="{2BF89BA7-03CB-4251-A846-EB81D5F66390}" srcOrd="14" destOrd="0" presId="urn:microsoft.com/office/officeart/2005/8/layout/bProcess4"/>
    <dgm:cxn modelId="{467FE610-0768-4513-992A-8B7B56CAA440}" type="presParOf" srcId="{2BF89BA7-03CB-4251-A846-EB81D5F66390}" destId="{205439A7-D62F-4F59-B55D-F1635FDD8936}" srcOrd="0" destOrd="0" presId="urn:microsoft.com/office/officeart/2005/8/layout/bProcess4"/>
    <dgm:cxn modelId="{BDA266FC-EA19-434B-87D5-F0B1E524359C}" type="presParOf" srcId="{2BF89BA7-03CB-4251-A846-EB81D5F66390}" destId="{CB5C0511-79F1-4F45-B1BA-49E1D3B1BFA7}" srcOrd="1" destOrd="0" presId="urn:microsoft.com/office/officeart/2005/8/layout/bProcess4"/>
    <dgm:cxn modelId="{E9634A1A-F403-47CC-9C49-4936817613D8}" type="presParOf" srcId="{1B9A858B-A12C-475D-B4CA-B33088906C34}" destId="{A70D0FEE-7735-4CA0-8472-1AD4CC7AEFD1}" srcOrd="15" destOrd="0" presId="urn:microsoft.com/office/officeart/2005/8/layout/bProcess4"/>
    <dgm:cxn modelId="{7B15808D-C254-40F7-A4AD-DAFFD6DC6EF1}" type="presParOf" srcId="{1B9A858B-A12C-475D-B4CA-B33088906C34}" destId="{C8796191-4801-49BC-9B55-83A9FC72AC3E}" srcOrd="16" destOrd="0" presId="urn:microsoft.com/office/officeart/2005/8/layout/bProcess4"/>
    <dgm:cxn modelId="{9E0DDCC5-5A5A-4906-9906-466819CFBBD2}" type="presParOf" srcId="{C8796191-4801-49BC-9B55-83A9FC72AC3E}" destId="{33A5503E-1124-41FD-8E33-33844E021FF0}" srcOrd="0" destOrd="0" presId="urn:microsoft.com/office/officeart/2005/8/layout/bProcess4"/>
    <dgm:cxn modelId="{11DD7931-548D-4A41-92E5-04AE64A898C0}" type="presParOf" srcId="{C8796191-4801-49BC-9B55-83A9FC72AC3E}" destId="{ECC309B5-B528-4748-924D-EE1A18813000}"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520EDE-B0F3-427E-8726-9472A0F613A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243FC1A7-A3D6-4601-BD33-41BFA5EA8FBB}">
      <dgm:prSet phldrT="[Text]"/>
      <dgm:spPr/>
      <dgm:t>
        <a:bodyPr/>
        <a:lstStyle/>
        <a:p>
          <a:r>
            <a:rPr lang="en-US" dirty="0" smtClean="0"/>
            <a:t>Adult HIV prevalence  (15-49 years) </a:t>
          </a:r>
          <a:endParaRPr lang="en-IN" dirty="0"/>
        </a:p>
      </dgm:t>
    </dgm:pt>
    <dgm:pt modelId="{62089184-027D-4FA5-AD06-585424F1F692}" type="parTrans" cxnId="{BC882DCA-15DD-48A9-BD1C-D7026CA51DB2}">
      <dgm:prSet/>
      <dgm:spPr/>
      <dgm:t>
        <a:bodyPr/>
        <a:lstStyle/>
        <a:p>
          <a:endParaRPr lang="en-IN"/>
        </a:p>
      </dgm:t>
    </dgm:pt>
    <dgm:pt modelId="{52857F0E-13BA-4A3A-AD0F-D50D4163175C}" type="sibTrans" cxnId="{BC882DCA-15DD-48A9-BD1C-D7026CA51DB2}">
      <dgm:prSet/>
      <dgm:spPr/>
      <dgm:t>
        <a:bodyPr/>
        <a:lstStyle/>
        <a:p>
          <a:endParaRPr lang="en-IN"/>
        </a:p>
      </dgm:t>
    </dgm:pt>
    <dgm:pt modelId="{927F634D-8468-4590-A328-AC874ED3467C}">
      <dgm:prSet phldrT="[Text]"/>
      <dgm:spPr/>
      <dgm:t>
        <a:bodyPr/>
        <a:lstStyle/>
        <a:p>
          <a:r>
            <a:rPr lang="en-US" dirty="0" smtClean="0"/>
            <a:t>Declined from 0.38% in 2001-03—which is when the epidemic is estimated to have peaked—to 0.34% in 2007 and reaching 0.26% in 2015</a:t>
          </a:r>
          <a:endParaRPr lang="en-IN" dirty="0"/>
        </a:p>
      </dgm:t>
    </dgm:pt>
    <dgm:pt modelId="{E0A75F42-7ED1-454B-B939-E36D07FA3601}" type="parTrans" cxnId="{5F89FC59-BBE1-471D-A523-0765A9120774}">
      <dgm:prSet/>
      <dgm:spPr/>
      <dgm:t>
        <a:bodyPr/>
        <a:lstStyle/>
        <a:p>
          <a:endParaRPr lang="en-IN"/>
        </a:p>
      </dgm:t>
    </dgm:pt>
    <dgm:pt modelId="{1BDBD989-84FA-47A1-90E7-3795026D2CD8}" type="sibTrans" cxnId="{5F89FC59-BBE1-471D-A523-0765A9120774}">
      <dgm:prSet/>
      <dgm:spPr/>
      <dgm:t>
        <a:bodyPr/>
        <a:lstStyle/>
        <a:p>
          <a:endParaRPr lang="en-IN"/>
        </a:p>
      </dgm:t>
    </dgm:pt>
    <dgm:pt modelId="{8C70702E-8248-4807-A21E-E01673C4481E}">
      <dgm:prSet phldrT="[Text]"/>
      <dgm:spPr/>
      <dgm:t>
        <a:bodyPr/>
        <a:lstStyle/>
        <a:p>
          <a:r>
            <a:rPr lang="en-US" dirty="0" smtClean="0"/>
            <a:t>Estimated number of people living with HIV (PLHIV) </a:t>
          </a:r>
          <a:endParaRPr lang="en-IN" dirty="0"/>
        </a:p>
      </dgm:t>
    </dgm:pt>
    <dgm:pt modelId="{3EF9E859-BFC5-4B35-B083-75A92A580993}" type="parTrans" cxnId="{F2C57DEB-EF60-4FF5-A49E-8ADAA3C20663}">
      <dgm:prSet/>
      <dgm:spPr/>
      <dgm:t>
        <a:bodyPr/>
        <a:lstStyle/>
        <a:p>
          <a:endParaRPr lang="en-IN"/>
        </a:p>
      </dgm:t>
    </dgm:pt>
    <dgm:pt modelId="{C1B8B465-8DD8-4BD3-9BA2-4CD95A451DA5}" type="sibTrans" cxnId="{F2C57DEB-EF60-4FF5-A49E-8ADAA3C20663}">
      <dgm:prSet/>
      <dgm:spPr/>
      <dgm:t>
        <a:bodyPr/>
        <a:lstStyle/>
        <a:p>
          <a:endParaRPr lang="en-IN"/>
        </a:p>
      </dgm:t>
    </dgm:pt>
    <dgm:pt modelId="{94858EE8-2241-4F40-B8DE-FED5465C8D87}">
      <dgm:prSet phldrT="[Text]"/>
      <dgm:spPr/>
      <dgm:t>
        <a:bodyPr/>
        <a:lstStyle/>
        <a:p>
          <a:r>
            <a:rPr lang="en-US" dirty="0" smtClean="0"/>
            <a:t>2.1 million </a:t>
          </a:r>
          <a:endParaRPr lang="en-IN" dirty="0"/>
        </a:p>
      </dgm:t>
    </dgm:pt>
    <dgm:pt modelId="{3287D106-CACD-4F96-A757-FC3853C46F11}" type="parTrans" cxnId="{A78BEAE8-87F6-4FB5-B4E7-024DB47E0AEC}">
      <dgm:prSet/>
      <dgm:spPr/>
      <dgm:t>
        <a:bodyPr/>
        <a:lstStyle/>
        <a:p>
          <a:endParaRPr lang="en-IN"/>
        </a:p>
      </dgm:t>
    </dgm:pt>
    <dgm:pt modelId="{AC83ABCC-59A7-4B9D-B3D3-FE874FE736D4}" type="sibTrans" cxnId="{A78BEAE8-87F6-4FB5-B4E7-024DB47E0AEC}">
      <dgm:prSet/>
      <dgm:spPr/>
      <dgm:t>
        <a:bodyPr/>
        <a:lstStyle/>
        <a:p>
          <a:endParaRPr lang="en-IN"/>
        </a:p>
      </dgm:t>
    </dgm:pt>
    <dgm:pt modelId="{C7157705-2B8F-4F05-9DD6-517C2EBCDAF5}">
      <dgm:prSet phldrT="[Text]"/>
      <dgm:spPr/>
      <dgm:t>
        <a:bodyPr/>
        <a:lstStyle/>
        <a:p>
          <a:r>
            <a:rPr lang="en-US" dirty="0" smtClean="0"/>
            <a:t>New HIV infections </a:t>
          </a:r>
          <a:endParaRPr lang="en-IN" dirty="0"/>
        </a:p>
      </dgm:t>
    </dgm:pt>
    <dgm:pt modelId="{0F72D0CA-36C7-407F-BE73-8DBDD6127B87}" type="parTrans" cxnId="{B28C4CBC-3F74-4BFF-903D-16C6977410F2}">
      <dgm:prSet/>
      <dgm:spPr/>
      <dgm:t>
        <a:bodyPr/>
        <a:lstStyle/>
        <a:p>
          <a:endParaRPr lang="en-IN"/>
        </a:p>
      </dgm:t>
    </dgm:pt>
    <dgm:pt modelId="{A41DAC32-9ADD-41F1-940E-55CAD4EA8BA9}" type="sibTrans" cxnId="{B28C4CBC-3F74-4BFF-903D-16C6977410F2}">
      <dgm:prSet/>
      <dgm:spPr/>
      <dgm:t>
        <a:bodyPr/>
        <a:lstStyle/>
        <a:p>
          <a:endParaRPr lang="en-IN"/>
        </a:p>
      </dgm:t>
    </dgm:pt>
    <dgm:pt modelId="{FA345976-2D90-4AED-A8CE-DF036F9B26F6}">
      <dgm:prSet phldrT="[Text]"/>
      <dgm:spPr/>
      <dgm:t>
        <a:bodyPr/>
        <a:lstStyle/>
        <a:p>
          <a:r>
            <a:rPr lang="en-US" dirty="0" smtClean="0"/>
            <a:t>10,400 among children) in 2015, demonstrating a 66% decline in new infections from 2000 and 32% decline from 2007</a:t>
          </a:r>
          <a:endParaRPr lang="en-IN" dirty="0"/>
        </a:p>
      </dgm:t>
    </dgm:pt>
    <dgm:pt modelId="{A6A145DE-87CD-4CBE-B0FE-8BFDAB8843D6}" type="parTrans" cxnId="{89C21356-4FFB-430A-AFCA-60D0F5992A51}">
      <dgm:prSet/>
      <dgm:spPr/>
      <dgm:t>
        <a:bodyPr/>
        <a:lstStyle/>
        <a:p>
          <a:endParaRPr lang="en-IN"/>
        </a:p>
      </dgm:t>
    </dgm:pt>
    <dgm:pt modelId="{4ECBAC5E-F08F-4D93-BB9F-86DC849AA2A1}" type="sibTrans" cxnId="{89C21356-4FFB-430A-AFCA-60D0F5992A51}">
      <dgm:prSet/>
      <dgm:spPr/>
      <dgm:t>
        <a:bodyPr/>
        <a:lstStyle/>
        <a:p>
          <a:endParaRPr lang="en-IN"/>
        </a:p>
      </dgm:t>
    </dgm:pt>
    <dgm:pt modelId="{247B6AFE-2064-4139-BC26-F95AD9C566B2}">
      <dgm:prSet phldrT="[Text]"/>
      <dgm:spPr/>
      <dgm:t>
        <a:bodyPr/>
        <a:lstStyle/>
        <a:p>
          <a:r>
            <a:rPr lang="en-US" dirty="0" smtClean="0"/>
            <a:t>Children below 15 years of age account for 6.54% of all HIV infections and 40.5% (856,000) are females in 2015</a:t>
          </a:r>
          <a:endParaRPr lang="en-IN" dirty="0"/>
        </a:p>
      </dgm:t>
    </dgm:pt>
    <dgm:pt modelId="{D8111E2F-EDEA-412B-92A3-7D0EFDF096A0}" type="parTrans" cxnId="{5634D41B-A715-488C-A0CB-3282B17A358F}">
      <dgm:prSet/>
      <dgm:spPr/>
      <dgm:t>
        <a:bodyPr/>
        <a:lstStyle/>
        <a:p>
          <a:endParaRPr lang="en-IN"/>
        </a:p>
      </dgm:t>
    </dgm:pt>
    <dgm:pt modelId="{AEBF3234-80A9-4A83-8173-92BCA58AC32F}" type="sibTrans" cxnId="{5634D41B-A715-488C-A0CB-3282B17A358F}">
      <dgm:prSet/>
      <dgm:spPr/>
      <dgm:t>
        <a:bodyPr/>
        <a:lstStyle/>
        <a:p>
          <a:endParaRPr lang="en-IN"/>
        </a:p>
      </dgm:t>
    </dgm:pt>
    <dgm:pt modelId="{5C825A97-A16B-4CCF-9C6F-1A8F4990BF81}" type="pres">
      <dgm:prSet presAssocID="{AB520EDE-B0F3-427E-8726-9472A0F613AF}" presName="Name0" presStyleCnt="0">
        <dgm:presLayoutVars>
          <dgm:dir/>
          <dgm:animLvl val="lvl"/>
          <dgm:resizeHandles val="exact"/>
        </dgm:presLayoutVars>
      </dgm:prSet>
      <dgm:spPr/>
      <dgm:t>
        <a:bodyPr/>
        <a:lstStyle/>
        <a:p>
          <a:endParaRPr lang="en-IN"/>
        </a:p>
      </dgm:t>
    </dgm:pt>
    <dgm:pt modelId="{69ED953D-4506-4D7A-B112-41C1E7B542AA}" type="pres">
      <dgm:prSet presAssocID="{243FC1A7-A3D6-4601-BD33-41BFA5EA8FBB}" presName="linNode" presStyleCnt="0"/>
      <dgm:spPr/>
    </dgm:pt>
    <dgm:pt modelId="{2823148B-CFDE-419F-8609-761A56C75B06}" type="pres">
      <dgm:prSet presAssocID="{243FC1A7-A3D6-4601-BD33-41BFA5EA8FBB}" presName="parentText" presStyleLbl="node1" presStyleIdx="0" presStyleCnt="3">
        <dgm:presLayoutVars>
          <dgm:chMax val="1"/>
          <dgm:bulletEnabled val="1"/>
        </dgm:presLayoutVars>
      </dgm:prSet>
      <dgm:spPr/>
      <dgm:t>
        <a:bodyPr/>
        <a:lstStyle/>
        <a:p>
          <a:endParaRPr lang="en-IN"/>
        </a:p>
      </dgm:t>
    </dgm:pt>
    <dgm:pt modelId="{A7F2AE15-1AA1-4B88-A9B6-DEBA1FC2AE02}" type="pres">
      <dgm:prSet presAssocID="{243FC1A7-A3D6-4601-BD33-41BFA5EA8FBB}" presName="descendantText" presStyleLbl="alignAccFollowNode1" presStyleIdx="0" presStyleCnt="3">
        <dgm:presLayoutVars>
          <dgm:bulletEnabled val="1"/>
        </dgm:presLayoutVars>
      </dgm:prSet>
      <dgm:spPr/>
      <dgm:t>
        <a:bodyPr/>
        <a:lstStyle/>
        <a:p>
          <a:endParaRPr lang="en-IN"/>
        </a:p>
      </dgm:t>
    </dgm:pt>
    <dgm:pt modelId="{B5DB0352-000E-439F-AFF8-F84DA795B519}" type="pres">
      <dgm:prSet presAssocID="{52857F0E-13BA-4A3A-AD0F-D50D4163175C}" presName="sp" presStyleCnt="0"/>
      <dgm:spPr/>
    </dgm:pt>
    <dgm:pt modelId="{571FE215-105B-4FF6-8ED3-ABBC1E7C9AB0}" type="pres">
      <dgm:prSet presAssocID="{8C70702E-8248-4807-A21E-E01673C4481E}" presName="linNode" presStyleCnt="0"/>
      <dgm:spPr/>
    </dgm:pt>
    <dgm:pt modelId="{F3181202-B51E-495B-92E4-6853B551B7FD}" type="pres">
      <dgm:prSet presAssocID="{8C70702E-8248-4807-A21E-E01673C4481E}" presName="parentText" presStyleLbl="node1" presStyleIdx="1" presStyleCnt="3">
        <dgm:presLayoutVars>
          <dgm:chMax val="1"/>
          <dgm:bulletEnabled val="1"/>
        </dgm:presLayoutVars>
      </dgm:prSet>
      <dgm:spPr/>
      <dgm:t>
        <a:bodyPr/>
        <a:lstStyle/>
        <a:p>
          <a:endParaRPr lang="en-IN"/>
        </a:p>
      </dgm:t>
    </dgm:pt>
    <dgm:pt modelId="{6A2C68C4-3752-4CAD-9B31-9F5045DB8DDD}" type="pres">
      <dgm:prSet presAssocID="{8C70702E-8248-4807-A21E-E01673C4481E}" presName="descendantText" presStyleLbl="alignAccFollowNode1" presStyleIdx="1" presStyleCnt="3">
        <dgm:presLayoutVars>
          <dgm:bulletEnabled val="1"/>
        </dgm:presLayoutVars>
      </dgm:prSet>
      <dgm:spPr/>
      <dgm:t>
        <a:bodyPr/>
        <a:lstStyle/>
        <a:p>
          <a:endParaRPr lang="en-IN"/>
        </a:p>
      </dgm:t>
    </dgm:pt>
    <dgm:pt modelId="{622E1967-2294-4A43-AE07-09021E2FC7E7}" type="pres">
      <dgm:prSet presAssocID="{C1B8B465-8DD8-4BD3-9BA2-4CD95A451DA5}" presName="sp" presStyleCnt="0"/>
      <dgm:spPr/>
    </dgm:pt>
    <dgm:pt modelId="{622AEF39-510B-4269-A372-34B43B0E6A22}" type="pres">
      <dgm:prSet presAssocID="{C7157705-2B8F-4F05-9DD6-517C2EBCDAF5}" presName="linNode" presStyleCnt="0"/>
      <dgm:spPr/>
    </dgm:pt>
    <dgm:pt modelId="{69D82575-A770-4765-9C69-15EACEF470F9}" type="pres">
      <dgm:prSet presAssocID="{C7157705-2B8F-4F05-9DD6-517C2EBCDAF5}" presName="parentText" presStyleLbl="node1" presStyleIdx="2" presStyleCnt="3">
        <dgm:presLayoutVars>
          <dgm:chMax val="1"/>
          <dgm:bulletEnabled val="1"/>
        </dgm:presLayoutVars>
      </dgm:prSet>
      <dgm:spPr/>
      <dgm:t>
        <a:bodyPr/>
        <a:lstStyle/>
        <a:p>
          <a:endParaRPr lang="en-IN"/>
        </a:p>
      </dgm:t>
    </dgm:pt>
    <dgm:pt modelId="{23F6C79B-1CA1-4DA6-9B1B-95133CFC6ED3}" type="pres">
      <dgm:prSet presAssocID="{C7157705-2B8F-4F05-9DD6-517C2EBCDAF5}" presName="descendantText" presStyleLbl="alignAccFollowNode1" presStyleIdx="2" presStyleCnt="3">
        <dgm:presLayoutVars>
          <dgm:bulletEnabled val="1"/>
        </dgm:presLayoutVars>
      </dgm:prSet>
      <dgm:spPr/>
      <dgm:t>
        <a:bodyPr/>
        <a:lstStyle/>
        <a:p>
          <a:endParaRPr lang="en-IN"/>
        </a:p>
      </dgm:t>
    </dgm:pt>
  </dgm:ptLst>
  <dgm:cxnLst>
    <dgm:cxn modelId="{BC882DCA-15DD-48A9-BD1C-D7026CA51DB2}" srcId="{AB520EDE-B0F3-427E-8726-9472A0F613AF}" destId="{243FC1A7-A3D6-4601-BD33-41BFA5EA8FBB}" srcOrd="0" destOrd="0" parTransId="{62089184-027D-4FA5-AD06-585424F1F692}" sibTransId="{52857F0E-13BA-4A3A-AD0F-D50D4163175C}"/>
    <dgm:cxn modelId="{A78BEAE8-87F6-4FB5-B4E7-024DB47E0AEC}" srcId="{8C70702E-8248-4807-A21E-E01673C4481E}" destId="{94858EE8-2241-4F40-B8DE-FED5465C8D87}" srcOrd="0" destOrd="0" parTransId="{3287D106-CACD-4F96-A757-FC3853C46F11}" sibTransId="{AC83ABCC-59A7-4B9D-B3D3-FE874FE736D4}"/>
    <dgm:cxn modelId="{6E6EA40B-C8A6-4543-841F-DDE28CF4284A}" type="presOf" srcId="{C7157705-2B8F-4F05-9DD6-517C2EBCDAF5}" destId="{69D82575-A770-4765-9C69-15EACEF470F9}" srcOrd="0" destOrd="0" presId="urn:microsoft.com/office/officeart/2005/8/layout/vList5"/>
    <dgm:cxn modelId="{A83FCC37-A67C-4C41-9C0F-7F224A51F03D}" type="presOf" srcId="{8C70702E-8248-4807-A21E-E01673C4481E}" destId="{F3181202-B51E-495B-92E4-6853B551B7FD}" srcOrd="0" destOrd="0" presId="urn:microsoft.com/office/officeart/2005/8/layout/vList5"/>
    <dgm:cxn modelId="{5F89FC59-BBE1-471D-A523-0765A9120774}" srcId="{243FC1A7-A3D6-4601-BD33-41BFA5EA8FBB}" destId="{927F634D-8468-4590-A328-AC874ED3467C}" srcOrd="0" destOrd="0" parTransId="{E0A75F42-7ED1-454B-B939-E36D07FA3601}" sibTransId="{1BDBD989-84FA-47A1-90E7-3795026D2CD8}"/>
    <dgm:cxn modelId="{49C6569A-664F-4CD9-86CA-FC256FAA2C04}" type="presOf" srcId="{FA345976-2D90-4AED-A8CE-DF036F9B26F6}" destId="{23F6C79B-1CA1-4DA6-9B1B-95133CFC6ED3}" srcOrd="0" destOrd="0" presId="urn:microsoft.com/office/officeart/2005/8/layout/vList5"/>
    <dgm:cxn modelId="{242F2266-3E96-462C-8858-94D42E9B3BAA}" type="presOf" srcId="{AB520EDE-B0F3-427E-8726-9472A0F613AF}" destId="{5C825A97-A16B-4CCF-9C6F-1A8F4990BF81}" srcOrd="0" destOrd="0" presId="urn:microsoft.com/office/officeart/2005/8/layout/vList5"/>
    <dgm:cxn modelId="{E70B0097-D259-48FC-A1C7-C5DF96D63FF5}" type="presOf" srcId="{94858EE8-2241-4F40-B8DE-FED5465C8D87}" destId="{6A2C68C4-3752-4CAD-9B31-9F5045DB8DDD}" srcOrd="0" destOrd="0" presId="urn:microsoft.com/office/officeart/2005/8/layout/vList5"/>
    <dgm:cxn modelId="{5634D41B-A715-488C-A0CB-3282B17A358F}" srcId="{8C70702E-8248-4807-A21E-E01673C4481E}" destId="{247B6AFE-2064-4139-BC26-F95AD9C566B2}" srcOrd="1" destOrd="0" parTransId="{D8111E2F-EDEA-412B-92A3-7D0EFDF096A0}" sibTransId="{AEBF3234-80A9-4A83-8173-92BCA58AC32F}"/>
    <dgm:cxn modelId="{89C21356-4FFB-430A-AFCA-60D0F5992A51}" srcId="{C7157705-2B8F-4F05-9DD6-517C2EBCDAF5}" destId="{FA345976-2D90-4AED-A8CE-DF036F9B26F6}" srcOrd="0" destOrd="0" parTransId="{A6A145DE-87CD-4CBE-B0FE-8BFDAB8843D6}" sibTransId="{4ECBAC5E-F08F-4D93-BB9F-86DC849AA2A1}"/>
    <dgm:cxn modelId="{B28C4CBC-3F74-4BFF-903D-16C6977410F2}" srcId="{AB520EDE-B0F3-427E-8726-9472A0F613AF}" destId="{C7157705-2B8F-4F05-9DD6-517C2EBCDAF5}" srcOrd="2" destOrd="0" parTransId="{0F72D0CA-36C7-407F-BE73-8DBDD6127B87}" sibTransId="{A41DAC32-9ADD-41F1-940E-55CAD4EA8BA9}"/>
    <dgm:cxn modelId="{46FBAA68-6B2C-4707-8F96-6E00D7A9761E}" type="presOf" srcId="{927F634D-8468-4590-A328-AC874ED3467C}" destId="{A7F2AE15-1AA1-4B88-A9B6-DEBA1FC2AE02}" srcOrd="0" destOrd="0" presId="urn:microsoft.com/office/officeart/2005/8/layout/vList5"/>
    <dgm:cxn modelId="{B2CC38C7-8FF4-408B-871B-DD2DADB54010}" type="presOf" srcId="{243FC1A7-A3D6-4601-BD33-41BFA5EA8FBB}" destId="{2823148B-CFDE-419F-8609-761A56C75B06}" srcOrd="0" destOrd="0" presId="urn:microsoft.com/office/officeart/2005/8/layout/vList5"/>
    <dgm:cxn modelId="{0D4F0B96-7AB8-4C46-ACF9-4C024D065A11}" type="presOf" srcId="{247B6AFE-2064-4139-BC26-F95AD9C566B2}" destId="{6A2C68C4-3752-4CAD-9B31-9F5045DB8DDD}" srcOrd="0" destOrd="1" presId="urn:microsoft.com/office/officeart/2005/8/layout/vList5"/>
    <dgm:cxn modelId="{F2C57DEB-EF60-4FF5-A49E-8ADAA3C20663}" srcId="{AB520EDE-B0F3-427E-8726-9472A0F613AF}" destId="{8C70702E-8248-4807-A21E-E01673C4481E}" srcOrd="1" destOrd="0" parTransId="{3EF9E859-BFC5-4B35-B083-75A92A580993}" sibTransId="{C1B8B465-8DD8-4BD3-9BA2-4CD95A451DA5}"/>
    <dgm:cxn modelId="{0C4DC135-6BB1-4B46-BBFB-B5869F9D64B7}" type="presParOf" srcId="{5C825A97-A16B-4CCF-9C6F-1A8F4990BF81}" destId="{69ED953D-4506-4D7A-B112-41C1E7B542AA}" srcOrd="0" destOrd="0" presId="urn:microsoft.com/office/officeart/2005/8/layout/vList5"/>
    <dgm:cxn modelId="{ED3D6E18-31E7-4B8B-AD5D-682135D17C5F}" type="presParOf" srcId="{69ED953D-4506-4D7A-B112-41C1E7B542AA}" destId="{2823148B-CFDE-419F-8609-761A56C75B06}" srcOrd="0" destOrd="0" presId="urn:microsoft.com/office/officeart/2005/8/layout/vList5"/>
    <dgm:cxn modelId="{4F72569A-68DF-4E33-A519-393D7E9746E0}" type="presParOf" srcId="{69ED953D-4506-4D7A-B112-41C1E7B542AA}" destId="{A7F2AE15-1AA1-4B88-A9B6-DEBA1FC2AE02}" srcOrd="1" destOrd="0" presId="urn:microsoft.com/office/officeart/2005/8/layout/vList5"/>
    <dgm:cxn modelId="{F85C63F5-D26D-4F37-BF18-9881258E40AE}" type="presParOf" srcId="{5C825A97-A16B-4CCF-9C6F-1A8F4990BF81}" destId="{B5DB0352-000E-439F-AFF8-F84DA795B519}" srcOrd="1" destOrd="0" presId="urn:microsoft.com/office/officeart/2005/8/layout/vList5"/>
    <dgm:cxn modelId="{2DC388C6-62BB-4E58-91A7-C877F70080BC}" type="presParOf" srcId="{5C825A97-A16B-4CCF-9C6F-1A8F4990BF81}" destId="{571FE215-105B-4FF6-8ED3-ABBC1E7C9AB0}" srcOrd="2" destOrd="0" presId="urn:microsoft.com/office/officeart/2005/8/layout/vList5"/>
    <dgm:cxn modelId="{0937CD68-DB31-4D0C-B2C4-234347284F81}" type="presParOf" srcId="{571FE215-105B-4FF6-8ED3-ABBC1E7C9AB0}" destId="{F3181202-B51E-495B-92E4-6853B551B7FD}" srcOrd="0" destOrd="0" presId="urn:microsoft.com/office/officeart/2005/8/layout/vList5"/>
    <dgm:cxn modelId="{BBE76D68-CECC-458B-85FE-5CB6BF373D6C}" type="presParOf" srcId="{571FE215-105B-4FF6-8ED3-ABBC1E7C9AB0}" destId="{6A2C68C4-3752-4CAD-9B31-9F5045DB8DDD}" srcOrd="1" destOrd="0" presId="urn:microsoft.com/office/officeart/2005/8/layout/vList5"/>
    <dgm:cxn modelId="{06151B94-4E50-4E99-8502-815B076F62AD}" type="presParOf" srcId="{5C825A97-A16B-4CCF-9C6F-1A8F4990BF81}" destId="{622E1967-2294-4A43-AE07-09021E2FC7E7}" srcOrd="3" destOrd="0" presId="urn:microsoft.com/office/officeart/2005/8/layout/vList5"/>
    <dgm:cxn modelId="{75AF1058-C6F7-41B5-94F8-D95CC77A8C60}" type="presParOf" srcId="{5C825A97-A16B-4CCF-9C6F-1A8F4990BF81}" destId="{622AEF39-510B-4269-A372-34B43B0E6A22}" srcOrd="4" destOrd="0" presId="urn:microsoft.com/office/officeart/2005/8/layout/vList5"/>
    <dgm:cxn modelId="{6B237F73-ECB1-48FA-AA49-DD5D79D12075}" type="presParOf" srcId="{622AEF39-510B-4269-A372-34B43B0E6A22}" destId="{69D82575-A770-4765-9C69-15EACEF470F9}" srcOrd="0" destOrd="0" presId="urn:microsoft.com/office/officeart/2005/8/layout/vList5"/>
    <dgm:cxn modelId="{9B8B3AFA-DE91-45A2-B729-8F7B4B4B979D}" type="presParOf" srcId="{622AEF39-510B-4269-A372-34B43B0E6A22}" destId="{23F6C79B-1CA1-4DA6-9B1B-95133CFC6ED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C53F57-623F-4A5B-B204-156D7229734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1C0E2F33-A054-4476-8274-10B27B5254C1}">
      <dgm:prSet phldrT="[Text]"/>
      <dgm:spPr/>
      <dgm:t>
        <a:bodyPr/>
        <a:lstStyle/>
        <a:p>
          <a:r>
            <a:rPr lang="en-US" dirty="0" smtClean="0"/>
            <a:t>Prevalence in HRGs </a:t>
          </a:r>
          <a:endParaRPr lang="en-IN" dirty="0"/>
        </a:p>
      </dgm:t>
    </dgm:pt>
    <dgm:pt modelId="{FFD475A1-1CBE-4D0B-8A8D-E96B099A70A1}" type="parTrans" cxnId="{195E1BA1-2A90-4A90-A120-8277A5BAB982}">
      <dgm:prSet/>
      <dgm:spPr/>
      <dgm:t>
        <a:bodyPr/>
        <a:lstStyle/>
        <a:p>
          <a:endParaRPr lang="en-IN"/>
        </a:p>
      </dgm:t>
    </dgm:pt>
    <dgm:pt modelId="{D84DEC08-37F4-483E-84E3-143D8AD92783}" type="sibTrans" cxnId="{195E1BA1-2A90-4A90-A120-8277A5BAB982}">
      <dgm:prSet/>
      <dgm:spPr/>
      <dgm:t>
        <a:bodyPr/>
        <a:lstStyle/>
        <a:p>
          <a:endParaRPr lang="en-IN"/>
        </a:p>
      </dgm:t>
    </dgm:pt>
    <dgm:pt modelId="{06C6E0E9-5339-4F16-A1FA-3C04252924D6}">
      <dgm:prSet phldrT="[Text]"/>
      <dgm:spPr/>
      <dgm:t>
        <a:bodyPr/>
        <a:lstStyle/>
        <a:p>
          <a:r>
            <a:rPr lang="en-US" dirty="0" smtClean="0"/>
            <a:t>TG is 8.82% and while among long distance truckers and single male migrants it is 0.99% and 2.59% respectively. There is limited information on trends of HIV in these groups in 2015.</a:t>
          </a:r>
          <a:endParaRPr lang="en-IN" dirty="0"/>
        </a:p>
      </dgm:t>
    </dgm:pt>
    <dgm:pt modelId="{190BD1F3-A571-46A0-9A9E-37977F1BAE85}" type="parTrans" cxnId="{28F333D8-67A8-48CC-82A5-8A88780C9B38}">
      <dgm:prSet/>
      <dgm:spPr/>
      <dgm:t>
        <a:bodyPr/>
        <a:lstStyle/>
        <a:p>
          <a:endParaRPr lang="en-IN"/>
        </a:p>
      </dgm:t>
    </dgm:pt>
    <dgm:pt modelId="{97C2E9C8-00FC-4109-8EEB-4496A9014D25}" type="sibTrans" cxnId="{28F333D8-67A8-48CC-82A5-8A88780C9B38}">
      <dgm:prSet/>
      <dgm:spPr/>
      <dgm:t>
        <a:bodyPr/>
        <a:lstStyle/>
        <a:p>
          <a:endParaRPr lang="en-IN"/>
        </a:p>
      </dgm:t>
    </dgm:pt>
    <dgm:pt modelId="{419EEB07-8DBB-4361-8CC9-C3802A8E23B3}">
      <dgm:prSet phldrT="[Text]"/>
      <dgm:spPr/>
      <dgm:t>
        <a:bodyPr/>
        <a:lstStyle/>
        <a:p>
          <a:r>
            <a:rPr lang="en-US" dirty="0" smtClean="0"/>
            <a:t>Incidence of HIV + Tb infection</a:t>
          </a:r>
          <a:endParaRPr lang="en-IN" dirty="0"/>
        </a:p>
      </dgm:t>
    </dgm:pt>
    <dgm:pt modelId="{267C264D-92C1-47D0-959C-E099E828467E}" type="parTrans" cxnId="{D7841728-B9F5-4563-87E0-D8026D1EF312}">
      <dgm:prSet/>
      <dgm:spPr/>
      <dgm:t>
        <a:bodyPr/>
        <a:lstStyle/>
        <a:p>
          <a:endParaRPr lang="en-IN"/>
        </a:p>
      </dgm:t>
    </dgm:pt>
    <dgm:pt modelId="{F4D7E1EC-99CC-4513-AE0B-08C0EC90DDC7}" type="sibTrans" cxnId="{D7841728-B9F5-4563-87E0-D8026D1EF312}">
      <dgm:prSet/>
      <dgm:spPr/>
      <dgm:t>
        <a:bodyPr/>
        <a:lstStyle/>
        <a:p>
          <a:endParaRPr lang="en-IN"/>
        </a:p>
      </dgm:t>
    </dgm:pt>
    <dgm:pt modelId="{F3B3B101-540C-48A5-A0D0-60412AB96132}">
      <dgm:prSet phldrT="[Text]" custT="1"/>
      <dgm:spPr/>
      <dgm:t>
        <a:bodyPr/>
        <a:lstStyle/>
        <a:p>
          <a:r>
            <a:rPr lang="en-IN" sz="1800" b="0" i="0" dirty="0" smtClean="0"/>
            <a:t>6.6 per 100,000 population in 2016</a:t>
          </a:r>
          <a:endParaRPr lang="en-IN" sz="1800" dirty="0"/>
        </a:p>
      </dgm:t>
    </dgm:pt>
    <dgm:pt modelId="{0D40E35B-672F-444E-83DD-27AD823FB473}" type="parTrans" cxnId="{3ADE02C5-9E69-4BD1-8DDB-BA03BD15127C}">
      <dgm:prSet/>
      <dgm:spPr/>
      <dgm:t>
        <a:bodyPr/>
        <a:lstStyle/>
        <a:p>
          <a:endParaRPr lang="en-IN"/>
        </a:p>
      </dgm:t>
    </dgm:pt>
    <dgm:pt modelId="{4143C3B9-5617-4E1E-9062-535D96765767}" type="sibTrans" cxnId="{3ADE02C5-9E69-4BD1-8DDB-BA03BD15127C}">
      <dgm:prSet/>
      <dgm:spPr/>
      <dgm:t>
        <a:bodyPr/>
        <a:lstStyle/>
        <a:p>
          <a:endParaRPr lang="en-IN"/>
        </a:p>
      </dgm:t>
    </dgm:pt>
    <dgm:pt modelId="{588FD994-5263-4BAF-AAA7-39C81DA85257}">
      <dgm:prSet phldrT="[Text]"/>
      <dgm:spPr/>
      <dgm:t>
        <a:bodyPr/>
        <a:lstStyle/>
        <a:p>
          <a:r>
            <a:rPr lang="en-US" dirty="0" smtClean="0"/>
            <a:t>ANC</a:t>
          </a:r>
          <a:endParaRPr lang="en-IN" dirty="0"/>
        </a:p>
      </dgm:t>
    </dgm:pt>
    <dgm:pt modelId="{12748A2B-04EC-43D5-82F3-E1C84273EA1C}" type="parTrans" cxnId="{299626C9-53AA-4B4F-896F-188A0B202C29}">
      <dgm:prSet/>
      <dgm:spPr/>
      <dgm:t>
        <a:bodyPr/>
        <a:lstStyle/>
        <a:p>
          <a:endParaRPr lang="en-IN"/>
        </a:p>
      </dgm:t>
    </dgm:pt>
    <dgm:pt modelId="{B828ECD6-3CE3-4CA8-B998-E9638B59EBEE}" type="sibTrans" cxnId="{299626C9-53AA-4B4F-896F-188A0B202C29}">
      <dgm:prSet/>
      <dgm:spPr/>
      <dgm:t>
        <a:bodyPr/>
        <a:lstStyle/>
        <a:p>
          <a:endParaRPr lang="en-IN"/>
        </a:p>
      </dgm:t>
    </dgm:pt>
    <dgm:pt modelId="{A1E4C28D-EB9F-4814-AA9E-397E4F24D35C}">
      <dgm:prSet phldrT="[Text]" custT="1"/>
      <dgm:spPr/>
      <dgm:t>
        <a:bodyPr/>
        <a:lstStyle/>
        <a:p>
          <a:r>
            <a:rPr lang="en-US" sz="1800" dirty="0" smtClean="0"/>
            <a:t>High prevalence ANC sites with HIV prevalence of 1% or more has nearly halved from 2003 to 2014-15.</a:t>
          </a:r>
          <a:endParaRPr lang="en-IN" sz="1800" dirty="0"/>
        </a:p>
      </dgm:t>
    </dgm:pt>
    <dgm:pt modelId="{E133EB61-10BB-4D7B-8923-1768659E40EA}" type="parTrans" cxnId="{842E8CF0-2E83-47E1-B192-4B8FA0E9E89B}">
      <dgm:prSet/>
      <dgm:spPr/>
      <dgm:t>
        <a:bodyPr/>
        <a:lstStyle/>
        <a:p>
          <a:endParaRPr lang="en-IN"/>
        </a:p>
      </dgm:t>
    </dgm:pt>
    <dgm:pt modelId="{78587A27-C295-40C9-8827-F96680F523E2}" type="sibTrans" cxnId="{842E8CF0-2E83-47E1-B192-4B8FA0E9E89B}">
      <dgm:prSet/>
      <dgm:spPr/>
      <dgm:t>
        <a:bodyPr/>
        <a:lstStyle/>
        <a:p>
          <a:endParaRPr lang="en-IN"/>
        </a:p>
      </dgm:t>
    </dgm:pt>
    <dgm:pt modelId="{8ADCE452-F3E7-4FB6-8CD6-D91FCA414FA4}" type="pres">
      <dgm:prSet presAssocID="{30C53F57-623F-4A5B-B204-156D72297346}" presName="Name0" presStyleCnt="0">
        <dgm:presLayoutVars>
          <dgm:dir/>
          <dgm:animLvl val="lvl"/>
          <dgm:resizeHandles val="exact"/>
        </dgm:presLayoutVars>
      </dgm:prSet>
      <dgm:spPr/>
      <dgm:t>
        <a:bodyPr/>
        <a:lstStyle/>
        <a:p>
          <a:endParaRPr lang="en-IN"/>
        </a:p>
      </dgm:t>
    </dgm:pt>
    <dgm:pt modelId="{201EB545-630C-4556-B60B-FAE1DCE330E3}" type="pres">
      <dgm:prSet presAssocID="{1C0E2F33-A054-4476-8274-10B27B5254C1}" presName="linNode" presStyleCnt="0"/>
      <dgm:spPr/>
    </dgm:pt>
    <dgm:pt modelId="{E12B5445-4C9F-4AA9-9494-5BC5D83930E0}" type="pres">
      <dgm:prSet presAssocID="{1C0E2F33-A054-4476-8274-10B27B5254C1}" presName="parentText" presStyleLbl="node1" presStyleIdx="0" presStyleCnt="3" custLinFactNeighborX="-1171" custLinFactNeighborY="-27812">
        <dgm:presLayoutVars>
          <dgm:chMax val="1"/>
          <dgm:bulletEnabled val="1"/>
        </dgm:presLayoutVars>
      </dgm:prSet>
      <dgm:spPr/>
      <dgm:t>
        <a:bodyPr/>
        <a:lstStyle/>
        <a:p>
          <a:endParaRPr lang="en-IN"/>
        </a:p>
      </dgm:t>
    </dgm:pt>
    <dgm:pt modelId="{7E350165-3E3A-40AE-91B5-8CB6D69D45C6}" type="pres">
      <dgm:prSet presAssocID="{1C0E2F33-A054-4476-8274-10B27B5254C1}" presName="descendantText" presStyleLbl="alignAccFollowNode1" presStyleIdx="0" presStyleCnt="3">
        <dgm:presLayoutVars>
          <dgm:bulletEnabled val="1"/>
        </dgm:presLayoutVars>
      </dgm:prSet>
      <dgm:spPr/>
      <dgm:t>
        <a:bodyPr/>
        <a:lstStyle/>
        <a:p>
          <a:endParaRPr lang="en-IN"/>
        </a:p>
      </dgm:t>
    </dgm:pt>
    <dgm:pt modelId="{F1CE1EAA-40B2-45ED-A460-540E66EA847E}" type="pres">
      <dgm:prSet presAssocID="{D84DEC08-37F4-483E-84E3-143D8AD92783}" presName="sp" presStyleCnt="0"/>
      <dgm:spPr/>
    </dgm:pt>
    <dgm:pt modelId="{9F75DC01-3BFE-4F15-80AA-9C659186D252}" type="pres">
      <dgm:prSet presAssocID="{419EEB07-8DBB-4361-8CC9-C3802A8E23B3}" presName="linNode" presStyleCnt="0"/>
      <dgm:spPr/>
    </dgm:pt>
    <dgm:pt modelId="{18B1F216-9358-4DEA-8756-9C4B40284DC3}" type="pres">
      <dgm:prSet presAssocID="{419EEB07-8DBB-4361-8CC9-C3802A8E23B3}" presName="parentText" presStyleLbl="node1" presStyleIdx="1" presStyleCnt="3">
        <dgm:presLayoutVars>
          <dgm:chMax val="1"/>
          <dgm:bulletEnabled val="1"/>
        </dgm:presLayoutVars>
      </dgm:prSet>
      <dgm:spPr/>
      <dgm:t>
        <a:bodyPr/>
        <a:lstStyle/>
        <a:p>
          <a:endParaRPr lang="en-IN"/>
        </a:p>
      </dgm:t>
    </dgm:pt>
    <dgm:pt modelId="{424A2867-ECF2-4F42-8509-758480E75089}" type="pres">
      <dgm:prSet presAssocID="{419EEB07-8DBB-4361-8CC9-C3802A8E23B3}" presName="descendantText" presStyleLbl="alignAccFollowNode1" presStyleIdx="1" presStyleCnt="3">
        <dgm:presLayoutVars>
          <dgm:bulletEnabled val="1"/>
        </dgm:presLayoutVars>
      </dgm:prSet>
      <dgm:spPr/>
      <dgm:t>
        <a:bodyPr/>
        <a:lstStyle/>
        <a:p>
          <a:endParaRPr lang="en-IN"/>
        </a:p>
      </dgm:t>
    </dgm:pt>
    <dgm:pt modelId="{194A09B5-FF30-4FCB-A481-B543EFA657C1}" type="pres">
      <dgm:prSet presAssocID="{F4D7E1EC-99CC-4513-AE0B-08C0EC90DDC7}" presName="sp" presStyleCnt="0"/>
      <dgm:spPr/>
    </dgm:pt>
    <dgm:pt modelId="{0A22A1F3-DFEE-4E55-87BB-35D3141EE83B}" type="pres">
      <dgm:prSet presAssocID="{588FD994-5263-4BAF-AAA7-39C81DA85257}" presName="linNode" presStyleCnt="0"/>
      <dgm:spPr/>
    </dgm:pt>
    <dgm:pt modelId="{83FC4824-531E-463D-8B67-8423CAD35093}" type="pres">
      <dgm:prSet presAssocID="{588FD994-5263-4BAF-AAA7-39C81DA85257}" presName="parentText" presStyleLbl="node1" presStyleIdx="2" presStyleCnt="3">
        <dgm:presLayoutVars>
          <dgm:chMax val="1"/>
          <dgm:bulletEnabled val="1"/>
        </dgm:presLayoutVars>
      </dgm:prSet>
      <dgm:spPr/>
      <dgm:t>
        <a:bodyPr/>
        <a:lstStyle/>
        <a:p>
          <a:endParaRPr lang="en-IN"/>
        </a:p>
      </dgm:t>
    </dgm:pt>
    <dgm:pt modelId="{99172CC3-1ED4-46A8-9E65-7EAAE0FD9794}" type="pres">
      <dgm:prSet presAssocID="{588FD994-5263-4BAF-AAA7-39C81DA85257}" presName="descendantText" presStyleLbl="alignAccFollowNode1" presStyleIdx="2" presStyleCnt="3">
        <dgm:presLayoutVars>
          <dgm:bulletEnabled val="1"/>
        </dgm:presLayoutVars>
      </dgm:prSet>
      <dgm:spPr/>
      <dgm:t>
        <a:bodyPr/>
        <a:lstStyle/>
        <a:p>
          <a:endParaRPr lang="en-IN"/>
        </a:p>
      </dgm:t>
    </dgm:pt>
  </dgm:ptLst>
  <dgm:cxnLst>
    <dgm:cxn modelId="{85D6E75A-5A7C-4569-B3E4-4F994B27307F}" type="presOf" srcId="{1C0E2F33-A054-4476-8274-10B27B5254C1}" destId="{E12B5445-4C9F-4AA9-9494-5BC5D83930E0}" srcOrd="0" destOrd="0" presId="urn:microsoft.com/office/officeart/2005/8/layout/vList5"/>
    <dgm:cxn modelId="{07B821CC-ADBA-44B3-9798-2718EDDB63C6}" type="presOf" srcId="{30C53F57-623F-4A5B-B204-156D72297346}" destId="{8ADCE452-F3E7-4FB6-8CD6-D91FCA414FA4}" srcOrd="0" destOrd="0" presId="urn:microsoft.com/office/officeart/2005/8/layout/vList5"/>
    <dgm:cxn modelId="{9F1128A1-4BE0-4748-8F49-56613C1F55CF}" type="presOf" srcId="{A1E4C28D-EB9F-4814-AA9E-397E4F24D35C}" destId="{99172CC3-1ED4-46A8-9E65-7EAAE0FD9794}" srcOrd="0" destOrd="0" presId="urn:microsoft.com/office/officeart/2005/8/layout/vList5"/>
    <dgm:cxn modelId="{195E1BA1-2A90-4A90-A120-8277A5BAB982}" srcId="{30C53F57-623F-4A5B-B204-156D72297346}" destId="{1C0E2F33-A054-4476-8274-10B27B5254C1}" srcOrd="0" destOrd="0" parTransId="{FFD475A1-1CBE-4D0B-8A8D-E96B099A70A1}" sibTransId="{D84DEC08-37F4-483E-84E3-143D8AD92783}"/>
    <dgm:cxn modelId="{D7841728-B9F5-4563-87E0-D8026D1EF312}" srcId="{30C53F57-623F-4A5B-B204-156D72297346}" destId="{419EEB07-8DBB-4361-8CC9-C3802A8E23B3}" srcOrd="1" destOrd="0" parTransId="{267C264D-92C1-47D0-959C-E099E828467E}" sibTransId="{F4D7E1EC-99CC-4513-AE0B-08C0EC90DDC7}"/>
    <dgm:cxn modelId="{842E8CF0-2E83-47E1-B192-4B8FA0E9E89B}" srcId="{588FD994-5263-4BAF-AAA7-39C81DA85257}" destId="{A1E4C28D-EB9F-4814-AA9E-397E4F24D35C}" srcOrd="0" destOrd="0" parTransId="{E133EB61-10BB-4D7B-8923-1768659E40EA}" sibTransId="{78587A27-C295-40C9-8827-F96680F523E2}"/>
    <dgm:cxn modelId="{D380B811-4B34-4458-9FEB-4B19EFE124CB}" type="presOf" srcId="{06C6E0E9-5339-4F16-A1FA-3C04252924D6}" destId="{7E350165-3E3A-40AE-91B5-8CB6D69D45C6}" srcOrd="0" destOrd="0" presId="urn:microsoft.com/office/officeart/2005/8/layout/vList5"/>
    <dgm:cxn modelId="{AFF52830-74AE-4A4D-8278-4FEF59730D1A}" type="presOf" srcId="{419EEB07-8DBB-4361-8CC9-C3802A8E23B3}" destId="{18B1F216-9358-4DEA-8756-9C4B40284DC3}" srcOrd="0" destOrd="0" presId="urn:microsoft.com/office/officeart/2005/8/layout/vList5"/>
    <dgm:cxn modelId="{47C543EE-539E-403B-B5C0-52EF91AA24CC}" type="presOf" srcId="{F3B3B101-540C-48A5-A0D0-60412AB96132}" destId="{424A2867-ECF2-4F42-8509-758480E75089}" srcOrd="0" destOrd="0" presId="urn:microsoft.com/office/officeart/2005/8/layout/vList5"/>
    <dgm:cxn modelId="{28F333D8-67A8-48CC-82A5-8A88780C9B38}" srcId="{1C0E2F33-A054-4476-8274-10B27B5254C1}" destId="{06C6E0E9-5339-4F16-A1FA-3C04252924D6}" srcOrd="0" destOrd="0" parTransId="{190BD1F3-A571-46A0-9A9E-37977F1BAE85}" sibTransId="{97C2E9C8-00FC-4109-8EEB-4496A9014D25}"/>
    <dgm:cxn modelId="{299626C9-53AA-4B4F-896F-188A0B202C29}" srcId="{30C53F57-623F-4A5B-B204-156D72297346}" destId="{588FD994-5263-4BAF-AAA7-39C81DA85257}" srcOrd="2" destOrd="0" parTransId="{12748A2B-04EC-43D5-82F3-E1C84273EA1C}" sibTransId="{B828ECD6-3CE3-4CA8-B998-E9638B59EBEE}"/>
    <dgm:cxn modelId="{3ADE02C5-9E69-4BD1-8DDB-BA03BD15127C}" srcId="{419EEB07-8DBB-4361-8CC9-C3802A8E23B3}" destId="{F3B3B101-540C-48A5-A0D0-60412AB96132}" srcOrd="0" destOrd="0" parTransId="{0D40E35B-672F-444E-83DD-27AD823FB473}" sibTransId="{4143C3B9-5617-4E1E-9062-535D96765767}"/>
    <dgm:cxn modelId="{5448EA6B-270F-49A2-8E84-DB99BE792DFE}" type="presOf" srcId="{588FD994-5263-4BAF-AAA7-39C81DA85257}" destId="{83FC4824-531E-463D-8B67-8423CAD35093}" srcOrd="0" destOrd="0" presId="urn:microsoft.com/office/officeart/2005/8/layout/vList5"/>
    <dgm:cxn modelId="{88397FD2-979A-434E-A5E9-85255BBF525C}" type="presParOf" srcId="{8ADCE452-F3E7-4FB6-8CD6-D91FCA414FA4}" destId="{201EB545-630C-4556-B60B-FAE1DCE330E3}" srcOrd="0" destOrd="0" presId="urn:microsoft.com/office/officeart/2005/8/layout/vList5"/>
    <dgm:cxn modelId="{F6CA99DB-0C57-4A5E-B9F1-FB504730A602}" type="presParOf" srcId="{201EB545-630C-4556-B60B-FAE1DCE330E3}" destId="{E12B5445-4C9F-4AA9-9494-5BC5D83930E0}" srcOrd="0" destOrd="0" presId="urn:microsoft.com/office/officeart/2005/8/layout/vList5"/>
    <dgm:cxn modelId="{F27F7CF5-D465-4379-81E7-1C50659DC061}" type="presParOf" srcId="{201EB545-630C-4556-B60B-FAE1DCE330E3}" destId="{7E350165-3E3A-40AE-91B5-8CB6D69D45C6}" srcOrd="1" destOrd="0" presId="urn:microsoft.com/office/officeart/2005/8/layout/vList5"/>
    <dgm:cxn modelId="{63EF5C57-66CF-48D4-81B4-49A447841506}" type="presParOf" srcId="{8ADCE452-F3E7-4FB6-8CD6-D91FCA414FA4}" destId="{F1CE1EAA-40B2-45ED-A460-540E66EA847E}" srcOrd="1" destOrd="0" presId="urn:microsoft.com/office/officeart/2005/8/layout/vList5"/>
    <dgm:cxn modelId="{1227CBD4-F212-44B3-9227-B00694FF3221}" type="presParOf" srcId="{8ADCE452-F3E7-4FB6-8CD6-D91FCA414FA4}" destId="{9F75DC01-3BFE-4F15-80AA-9C659186D252}" srcOrd="2" destOrd="0" presId="urn:microsoft.com/office/officeart/2005/8/layout/vList5"/>
    <dgm:cxn modelId="{260E5E7A-9BDB-41DE-A346-03BDE0670AD8}" type="presParOf" srcId="{9F75DC01-3BFE-4F15-80AA-9C659186D252}" destId="{18B1F216-9358-4DEA-8756-9C4B40284DC3}" srcOrd="0" destOrd="0" presId="urn:microsoft.com/office/officeart/2005/8/layout/vList5"/>
    <dgm:cxn modelId="{36B565D7-DA97-40F9-BFC3-0FD391618537}" type="presParOf" srcId="{9F75DC01-3BFE-4F15-80AA-9C659186D252}" destId="{424A2867-ECF2-4F42-8509-758480E75089}" srcOrd="1" destOrd="0" presId="urn:microsoft.com/office/officeart/2005/8/layout/vList5"/>
    <dgm:cxn modelId="{D8CC75E5-4C1D-4DF7-846D-F390F6990636}" type="presParOf" srcId="{8ADCE452-F3E7-4FB6-8CD6-D91FCA414FA4}" destId="{194A09B5-FF30-4FCB-A481-B543EFA657C1}" srcOrd="3" destOrd="0" presId="urn:microsoft.com/office/officeart/2005/8/layout/vList5"/>
    <dgm:cxn modelId="{CDA399E0-209A-4B06-89B6-1705DB9B7A44}" type="presParOf" srcId="{8ADCE452-F3E7-4FB6-8CD6-D91FCA414FA4}" destId="{0A22A1F3-DFEE-4E55-87BB-35D3141EE83B}" srcOrd="4" destOrd="0" presId="urn:microsoft.com/office/officeart/2005/8/layout/vList5"/>
    <dgm:cxn modelId="{81529CF0-C5DE-42D8-9EAB-A1A3CAC12F7D}" type="presParOf" srcId="{0A22A1F3-DFEE-4E55-87BB-35D3141EE83B}" destId="{83FC4824-531E-463D-8B67-8423CAD35093}" srcOrd="0" destOrd="0" presId="urn:microsoft.com/office/officeart/2005/8/layout/vList5"/>
    <dgm:cxn modelId="{59A5225F-4079-445C-9A94-7AC6F5CEC217}" type="presParOf" srcId="{0A22A1F3-DFEE-4E55-87BB-35D3141EE83B}" destId="{99172CC3-1ED4-46A8-9E65-7EAAE0FD979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0EA1C1-98F9-488F-9BD1-E28646075D8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96024A41-2BDB-48D2-A678-BF0FEB932966}">
      <dgm:prSet phldrT="[Text]"/>
      <dgm:spPr/>
      <dgm:t>
        <a:bodyPr/>
        <a:lstStyle/>
        <a:p>
          <a:r>
            <a:rPr lang="en-US" dirty="0" smtClean="0"/>
            <a:t>Annual AIDS-related deaths </a:t>
          </a:r>
          <a:endParaRPr lang="en-IN" dirty="0"/>
        </a:p>
      </dgm:t>
    </dgm:pt>
    <dgm:pt modelId="{3FC6B289-3A20-443F-B7F2-29EB1A6864B0}" type="parTrans" cxnId="{E68DCE9F-6E91-4682-9388-3CA2245478E5}">
      <dgm:prSet/>
      <dgm:spPr/>
      <dgm:t>
        <a:bodyPr/>
        <a:lstStyle/>
        <a:p>
          <a:endParaRPr lang="en-IN"/>
        </a:p>
      </dgm:t>
    </dgm:pt>
    <dgm:pt modelId="{569A4CCF-FDBC-45E0-9537-23144F6BFE07}" type="sibTrans" cxnId="{E68DCE9F-6E91-4682-9388-3CA2245478E5}">
      <dgm:prSet/>
      <dgm:spPr/>
      <dgm:t>
        <a:bodyPr/>
        <a:lstStyle/>
        <a:p>
          <a:endParaRPr lang="en-IN"/>
        </a:p>
      </dgm:t>
    </dgm:pt>
    <dgm:pt modelId="{AB139D38-4241-4D89-B5C7-D7245C789B7D}">
      <dgm:prSet phldrT="[Text]"/>
      <dgm:spPr/>
      <dgm:t>
        <a:bodyPr/>
        <a:lstStyle/>
        <a:p>
          <a:r>
            <a:rPr lang="en-US" dirty="0" smtClean="0"/>
            <a:t>Estimated to have declined consistently by 54% from 2007 to reach 67,600 in 2015, as the national treatment program has scaled up</a:t>
          </a:r>
          <a:endParaRPr lang="en-IN" dirty="0"/>
        </a:p>
      </dgm:t>
    </dgm:pt>
    <dgm:pt modelId="{7AD7BFBF-92E7-4424-BA31-6FDDEA8D52AD}" type="parTrans" cxnId="{1BAE834A-CC9A-4751-BC33-202E882AD094}">
      <dgm:prSet/>
      <dgm:spPr/>
      <dgm:t>
        <a:bodyPr/>
        <a:lstStyle/>
        <a:p>
          <a:endParaRPr lang="en-IN"/>
        </a:p>
      </dgm:t>
    </dgm:pt>
    <dgm:pt modelId="{AC3A6918-9FB0-40CE-BC3E-9B3420378B6F}" type="sibTrans" cxnId="{1BAE834A-CC9A-4751-BC33-202E882AD094}">
      <dgm:prSet/>
      <dgm:spPr/>
      <dgm:t>
        <a:bodyPr/>
        <a:lstStyle/>
        <a:p>
          <a:endParaRPr lang="en-IN"/>
        </a:p>
      </dgm:t>
    </dgm:pt>
    <dgm:pt modelId="{80F6A262-3D64-459C-802B-B43B97B44211}" type="pres">
      <dgm:prSet presAssocID="{420EA1C1-98F9-488F-9BD1-E28646075D82}" presName="Name0" presStyleCnt="0">
        <dgm:presLayoutVars>
          <dgm:dir/>
          <dgm:animLvl val="lvl"/>
          <dgm:resizeHandles val="exact"/>
        </dgm:presLayoutVars>
      </dgm:prSet>
      <dgm:spPr/>
      <dgm:t>
        <a:bodyPr/>
        <a:lstStyle/>
        <a:p>
          <a:endParaRPr lang="en-IN"/>
        </a:p>
      </dgm:t>
    </dgm:pt>
    <dgm:pt modelId="{4BB5C408-E370-4B9C-8E0F-F7C921BD7DBF}" type="pres">
      <dgm:prSet presAssocID="{96024A41-2BDB-48D2-A678-BF0FEB932966}" presName="linNode" presStyleCnt="0"/>
      <dgm:spPr/>
    </dgm:pt>
    <dgm:pt modelId="{87D272EB-CD43-4643-B1DF-E7E52C543738}" type="pres">
      <dgm:prSet presAssocID="{96024A41-2BDB-48D2-A678-BF0FEB932966}" presName="parentText" presStyleLbl="node1" presStyleIdx="0" presStyleCnt="1">
        <dgm:presLayoutVars>
          <dgm:chMax val="1"/>
          <dgm:bulletEnabled val="1"/>
        </dgm:presLayoutVars>
      </dgm:prSet>
      <dgm:spPr/>
      <dgm:t>
        <a:bodyPr/>
        <a:lstStyle/>
        <a:p>
          <a:endParaRPr lang="en-IN"/>
        </a:p>
      </dgm:t>
    </dgm:pt>
    <dgm:pt modelId="{7F712327-1258-4614-AFEA-18C1A6BC91D2}" type="pres">
      <dgm:prSet presAssocID="{96024A41-2BDB-48D2-A678-BF0FEB932966}" presName="descendantText" presStyleLbl="alignAccFollowNode1" presStyleIdx="0" presStyleCnt="1">
        <dgm:presLayoutVars>
          <dgm:bulletEnabled val="1"/>
        </dgm:presLayoutVars>
      </dgm:prSet>
      <dgm:spPr/>
      <dgm:t>
        <a:bodyPr/>
        <a:lstStyle/>
        <a:p>
          <a:endParaRPr lang="en-IN"/>
        </a:p>
      </dgm:t>
    </dgm:pt>
  </dgm:ptLst>
  <dgm:cxnLst>
    <dgm:cxn modelId="{1BAE834A-CC9A-4751-BC33-202E882AD094}" srcId="{96024A41-2BDB-48D2-A678-BF0FEB932966}" destId="{AB139D38-4241-4D89-B5C7-D7245C789B7D}" srcOrd="0" destOrd="0" parTransId="{7AD7BFBF-92E7-4424-BA31-6FDDEA8D52AD}" sibTransId="{AC3A6918-9FB0-40CE-BC3E-9B3420378B6F}"/>
    <dgm:cxn modelId="{842DD5B3-0A0D-4DFE-8D1E-53532F874E61}" type="presOf" srcId="{AB139D38-4241-4D89-B5C7-D7245C789B7D}" destId="{7F712327-1258-4614-AFEA-18C1A6BC91D2}" srcOrd="0" destOrd="0" presId="urn:microsoft.com/office/officeart/2005/8/layout/vList5"/>
    <dgm:cxn modelId="{FC99B5B1-10A1-4159-A41A-E374C09393A6}" type="presOf" srcId="{96024A41-2BDB-48D2-A678-BF0FEB932966}" destId="{87D272EB-CD43-4643-B1DF-E7E52C543738}" srcOrd="0" destOrd="0" presId="urn:microsoft.com/office/officeart/2005/8/layout/vList5"/>
    <dgm:cxn modelId="{86FE125E-559F-42B5-A18B-79D56502AC71}" type="presOf" srcId="{420EA1C1-98F9-488F-9BD1-E28646075D82}" destId="{80F6A262-3D64-459C-802B-B43B97B44211}" srcOrd="0" destOrd="0" presId="urn:microsoft.com/office/officeart/2005/8/layout/vList5"/>
    <dgm:cxn modelId="{E68DCE9F-6E91-4682-9388-3CA2245478E5}" srcId="{420EA1C1-98F9-488F-9BD1-E28646075D82}" destId="{96024A41-2BDB-48D2-A678-BF0FEB932966}" srcOrd="0" destOrd="0" parTransId="{3FC6B289-3A20-443F-B7F2-29EB1A6864B0}" sibTransId="{569A4CCF-FDBC-45E0-9537-23144F6BFE07}"/>
    <dgm:cxn modelId="{8689DFD4-1E2D-4AD3-83FF-4611F7ED304D}" type="presParOf" srcId="{80F6A262-3D64-459C-802B-B43B97B44211}" destId="{4BB5C408-E370-4B9C-8E0F-F7C921BD7DBF}" srcOrd="0" destOrd="0" presId="urn:microsoft.com/office/officeart/2005/8/layout/vList5"/>
    <dgm:cxn modelId="{E9D719B0-505A-4253-A5C6-27E8C869A269}" type="presParOf" srcId="{4BB5C408-E370-4B9C-8E0F-F7C921BD7DBF}" destId="{87D272EB-CD43-4643-B1DF-E7E52C543738}" srcOrd="0" destOrd="0" presId="urn:microsoft.com/office/officeart/2005/8/layout/vList5"/>
    <dgm:cxn modelId="{33EB2699-E499-45BD-839B-32D4FF40DB22}" type="presParOf" srcId="{4BB5C408-E370-4B9C-8E0F-F7C921BD7DBF}" destId="{7F712327-1258-4614-AFEA-18C1A6BC91D2}"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D3A07C-9707-48A5-A104-789B11AE0C0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B7DBB798-4261-4F4E-8244-F29BB4494866}">
      <dgm:prSet phldrT="[Text]"/>
      <dgm:spPr/>
      <dgm:t>
        <a:bodyPr/>
        <a:lstStyle/>
        <a:p>
          <a:r>
            <a:rPr lang="en-US" dirty="0" smtClean="0"/>
            <a:t> 2007</a:t>
          </a:r>
        </a:p>
        <a:p>
          <a:r>
            <a:rPr lang="en-US" dirty="0" smtClean="0"/>
            <a:t>Concentrated epidemic in India, with a very high prevalence among High Risk Groups </a:t>
          </a:r>
          <a:endParaRPr lang="en-IN" dirty="0"/>
        </a:p>
      </dgm:t>
    </dgm:pt>
    <dgm:pt modelId="{75BC6563-AEC5-4EC3-A0AE-0A77CA8FDF22}" type="parTrans" cxnId="{589FA0B8-9F83-4E8D-9B51-810818BB9A1F}">
      <dgm:prSet/>
      <dgm:spPr/>
      <dgm:t>
        <a:bodyPr/>
        <a:lstStyle/>
        <a:p>
          <a:endParaRPr lang="en-IN"/>
        </a:p>
      </dgm:t>
    </dgm:pt>
    <dgm:pt modelId="{D262841D-3D3A-4864-8D00-B05E628BE902}" type="sibTrans" cxnId="{589FA0B8-9F83-4E8D-9B51-810818BB9A1F}">
      <dgm:prSet/>
      <dgm:spPr/>
      <dgm:t>
        <a:bodyPr/>
        <a:lstStyle/>
        <a:p>
          <a:endParaRPr lang="en-IN"/>
        </a:p>
      </dgm:t>
    </dgm:pt>
    <dgm:pt modelId="{3B64977C-A6DA-410E-BC25-99BC9A7C8196}">
      <dgm:prSet phldrT="[Text]" custT="1"/>
      <dgm:spPr/>
      <dgm:t>
        <a:bodyPr/>
        <a:lstStyle/>
        <a:p>
          <a:r>
            <a:rPr lang="en-US" sz="1400" b="0" i="0" dirty="0" smtClean="0"/>
            <a:t>HSS 2010-11 estimates showed that all </a:t>
          </a:r>
        </a:p>
        <a:p>
          <a:r>
            <a:rPr lang="en-US" sz="1400" b="0" i="0" dirty="0" smtClean="0"/>
            <a:t>states have shown less than 1% HIV prevalence among ANC clinic </a:t>
          </a:r>
        </a:p>
        <a:p>
          <a:r>
            <a:rPr lang="en-IN" sz="1400" b="0" i="0" dirty="0" smtClean="0"/>
            <a:t>attendees</a:t>
          </a:r>
          <a:endParaRPr lang="en-IN" sz="1400" dirty="0"/>
        </a:p>
      </dgm:t>
    </dgm:pt>
    <dgm:pt modelId="{8E2135DB-6A68-413D-AA51-A3A05798B431}" type="parTrans" cxnId="{488EFD97-393D-4DBA-81E5-4465AE32123D}">
      <dgm:prSet/>
      <dgm:spPr/>
      <dgm:t>
        <a:bodyPr/>
        <a:lstStyle/>
        <a:p>
          <a:endParaRPr lang="en-IN"/>
        </a:p>
      </dgm:t>
    </dgm:pt>
    <dgm:pt modelId="{A724EC3A-0B11-4CE8-B3A4-6EE06772BFE9}" type="sibTrans" cxnId="{488EFD97-393D-4DBA-81E5-4465AE32123D}">
      <dgm:prSet/>
      <dgm:spPr/>
      <dgm:t>
        <a:bodyPr/>
        <a:lstStyle/>
        <a:p>
          <a:endParaRPr lang="en-IN"/>
        </a:p>
      </dgm:t>
    </dgm:pt>
    <dgm:pt modelId="{92CBE93B-6A50-44CE-8B34-96F0047B653F}">
      <dgm:prSet phldrT="[Text]" custT="1"/>
      <dgm:spPr/>
      <dgm:t>
        <a:bodyPr/>
        <a:lstStyle/>
        <a:p>
          <a:r>
            <a:rPr lang="en-US" sz="1400" dirty="0" smtClean="0"/>
            <a:t>1998</a:t>
          </a:r>
          <a:endParaRPr lang="en-IN" sz="1400" dirty="0" smtClean="0"/>
        </a:p>
        <a:p>
          <a:r>
            <a:rPr lang="en-US" sz="1600" dirty="0" smtClean="0"/>
            <a:t>HIV infections reached a peak and have since declined by </a:t>
          </a:r>
        </a:p>
        <a:p>
          <a:r>
            <a:rPr lang="en-US" sz="1600" dirty="0" smtClean="0"/>
            <a:t>60%, although the total number of HIV-positive persons remains stable </a:t>
          </a:r>
        </a:p>
        <a:p>
          <a:r>
            <a:rPr lang="en-IN" sz="1600" dirty="0" smtClean="0"/>
            <a:t>at 2.1 million</a:t>
          </a:r>
        </a:p>
        <a:p>
          <a:endParaRPr lang="en-IN" sz="1200" dirty="0"/>
        </a:p>
      </dgm:t>
    </dgm:pt>
    <dgm:pt modelId="{82C7FA0C-A1A1-4E92-99FD-99C24F100C98}" type="parTrans" cxnId="{9B295321-30C5-475B-BC0B-2322EA16216B}">
      <dgm:prSet/>
      <dgm:spPr/>
      <dgm:t>
        <a:bodyPr/>
        <a:lstStyle/>
        <a:p>
          <a:endParaRPr lang="en-IN"/>
        </a:p>
      </dgm:t>
    </dgm:pt>
    <dgm:pt modelId="{0115A1B2-E951-4A28-A606-BF3BED37A522}" type="sibTrans" cxnId="{9B295321-30C5-475B-BC0B-2322EA16216B}">
      <dgm:prSet/>
      <dgm:spPr/>
      <dgm:t>
        <a:bodyPr/>
        <a:lstStyle/>
        <a:p>
          <a:endParaRPr lang="en-IN"/>
        </a:p>
      </dgm:t>
    </dgm:pt>
    <dgm:pt modelId="{B7548446-2479-40BA-9DDF-3AC1A31A592A}">
      <dgm:prSet phldrT="[Text]" custT="1"/>
      <dgm:spPr/>
      <dgm:t>
        <a:bodyPr/>
        <a:lstStyle/>
        <a:p>
          <a:r>
            <a:rPr lang="en-US" sz="1600" b="0" i="0" dirty="0" smtClean="0"/>
            <a:t>2008/2009 </a:t>
          </a:r>
        </a:p>
        <a:p>
          <a:r>
            <a:rPr lang="en-US" sz="1600" b="0" i="0" dirty="0" smtClean="0"/>
            <a:t>HIV estimates highlighted the declining </a:t>
          </a:r>
        </a:p>
        <a:p>
          <a:r>
            <a:rPr lang="en-US" sz="1600" b="0" i="0" dirty="0" smtClean="0"/>
            <a:t>trend of annual AIDS deaths post 2004</a:t>
          </a:r>
          <a:endParaRPr lang="en-IN" sz="1600" dirty="0"/>
        </a:p>
      </dgm:t>
    </dgm:pt>
    <dgm:pt modelId="{B6E54E5A-C21D-4D42-B787-4E1CC4556B20}" type="parTrans" cxnId="{DFE541E8-60FB-47F6-BA8F-7D7B3D62461D}">
      <dgm:prSet/>
      <dgm:spPr/>
      <dgm:t>
        <a:bodyPr/>
        <a:lstStyle/>
        <a:p>
          <a:endParaRPr lang="en-IN"/>
        </a:p>
      </dgm:t>
    </dgm:pt>
    <dgm:pt modelId="{322D376F-65A9-4676-8BFE-16F09201772B}" type="sibTrans" cxnId="{DFE541E8-60FB-47F6-BA8F-7D7B3D62461D}">
      <dgm:prSet/>
      <dgm:spPr/>
      <dgm:t>
        <a:bodyPr/>
        <a:lstStyle/>
        <a:p>
          <a:endParaRPr lang="en-IN"/>
        </a:p>
      </dgm:t>
    </dgm:pt>
    <dgm:pt modelId="{C9CC7A96-92BF-4846-9DB0-885DECBA92EF}" type="pres">
      <dgm:prSet presAssocID="{EAD3A07C-9707-48A5-A104-789B11AE0C0F}" presName="diagram" presStyleCnt="0">
        <dgm:presLayoutVars>
          <dgm:dir/>
          <dgm:resizeHandles val="exact"/>
        </dgm:presLayoutVars>
      </dgm:prSet>
      <dgm:spPr/>
      <dgm:t>
        <a:bodyPr/>
        <a:lstStyle/>
        <a:p>
          <a:endParaRPr lang="en-US"/>
        </a:p>
      </dgm:t>
    </dgm:pt>
    <dgm:pt modelId="{BBC59FD3-5FAF-481B-BF3E-61115BF7A992}" type="pres">
      <dgm:prSet presAssocID="{B7548446-2479-40BA-9DDF-3AC1A31A592A}" presName="node" presStyleLbl="node1" presStyleIdx="0" presStyleCnt="4" custScaleX="83721" custScaleY="95343" custLinFactX="20004" custLinFactNeighborX="100000" custLinFactNeighborY="-280">
        <dgm:presLayoutVars>
          <dgm:bulletEnabled val="1"/>
        </dgm:presLayoutVars>
      </dgm:prSet>
      <dgm:spPr/>
      <dgm:t>
        <a:bodyPr/>
        <a:lstStyle/>
        <a:p>
          <a:endParaRPr lang="en-IN"/>
        </a:p>
      </dgm:t>
    </dgm:pt>
    <dgm:pt modelId="{10F0EAFE-AC84-47C8-ABD6-F095D893B565}" type="pres">
      <dgm:prSet presAssocID="{322D376F-65A9-4676-8BFE-16F09201772B}" presName="sibTrans" presStyleCnt="0"/>
      <dgm:spPr/>
    </dgm:pt>
    <dgm:pt modelId="{81BBD773-50E4-45EB-94CC-137048F0DFBF}" type="pres">
      <dgm:prSet presAssocID="{B7DBB798-4261-4F4E-8244-F29BB4494866}" presName="node" presStyleLbl="node1" presStyleIdx="1" presStyleCnt="4" custScaleX="103454" custScaleY="85463" custLinFactX="-8260" custLinFactY="8570" custLinFactNeighborX="-100000" custLinFactNeighborY="100000">
        <dgm:presLayoutVars>
          <dgm:bulletEnabled val="1"/>
        </dgm:presLayoutVars>
      </dgm:prSet>
      <dgm:spPr/>
      <dgm:t>
        <a:bodyPr/>
        <a:lstStyle/>
        <a:p>
          <a:endParaRPr lang="en-IN"/>
        </a:p>
      </dgm:t>
    </dgm:pt>
    <dgm:pt modelId="{740F371B-5449-493C-9479-DC0D70DC1253}" type="pres">
      <dgm:prSet presAssocID="{D262841D-3D3A-4864-8D00-B05E628BE902}" presName="sibTrans" presStyleCnt="0"/>
      <dgm:spPr/>
    </dgm:pt>
    <dgm:pt modelId="{552F2D39-9AF4-4AD3-AC1E-49B9403B8F00}" type="pres">
      <dgm:prSet presAssocID="{3B64977C-A6DA-410E-BC25-99BC9A7C8196}" presName="node" presStyleLbl="node1" presStyleIdx="2" presStyleCnt="4" custScaleX="77455" custScaleY="89245" custLinFactX="7429" custLinFactNeighborX="100000" custLinFactNeighborY="-7125">
        <dgm:presLayoutVars>
          <dgm:bulletEnabled val="1"/>
        </dgm:presLayoutVars>
      </dgm:prSet>
      <dgm:spPr/>
      <dgm:t>
        <a:bodyPr/>
        <a:lstStyle/>
        <a:p>
          <a:endParaRPr lang="en-IN"/>
        </a:p>
      </dgm:t>
    </dgm:pt>
    <dgm:pt modelId="{E92ABF19-B2C1-47D2-BDDB-D4FFA0E7B733}" type="pres">
      <dgm:prSet presAssocID="{A724EC3A-0B11-4CE8-B3A4-6EE06772BFE9}" presName="sibTrans" presStyleCnt="0"/>
      <dgm:spPr/>
    </dgm:pt>
    <dgm:pt modelId="{07AA5F5F-4F9C-48F9-970D-AA79A52EF60D}" type="pres">
      <dgm:prSet presAssocID="{92CBE93B-6A50-44CE-8B34-96F0047B653F}" presName="node" presStyleLbl="node1" presStyleIdx="3" presStyleCnt="4" custLinFactX="-8260" custLinFactY="-16946" custLinFactNeighborX="-100000" custLinFactNeighborY="-100000">
        <dgm:presLayoutVars>
          <dgm:bulletEnabled val="1"/>
        </dgm:presLayoutVars>
      </dgm:prSet>
      <dgm:spPr/>
      <dgm:t>
        <a:bodyPr/>
        <a:lstStyle/>
        <a:p>
          <a:endParaRPr lang="en-IN"/>
        </a:p>
      </dgm:t>
    </dgm:pt>
  </dgm:ptLst>
  <dgm:cxnLst>
    <dgm:cxn modelId="{A471A678-21B9-409B-A701-1F22866AEF38}" type="presOf" srcId="{3B64977C-A6DA-410E-BC25-99BC9A7C8196}" destId="{552F2D39-9AF4-4AD3-AC1E-49B9403B8F00}" srcOrd="0" destOrd="0" presId="urn:microsoft.com/office/officeart/2005/8/layout/default"/>
    <dgm:cxn modelId="{EC5D8B79-ECC6-4A22-BA70-101FD4B302BE}" type="presOf" srcId="{B7DBB798-4261-4F4E-8244-F29BB4494866}" destId="{81BBD773-50E4-45EB-94CC-137048F0DFBF}" srcOrd="0" destOrd="0" presId="urn:microsoft.com/office/officeart/2005/8/layout/default"/>
    <dgm:cxn modelId="{DFE541E8-60FB-47F6-BA8F-7D7B3D62461D}" srcId="{EAD3A07C-9707-48A5-A104-789B11AE0C0F}" destId="{B7548446-2479-40BA-9DDF-3AC1A31A592A}" srcOrd="0" destOrd="0" parTransId="{B6E54E5A-C21D-4D42-B787-4E1CC4556B20}" sibTransId="{322D376F-65A9-4676-8BFE-16F09201772B}"/>
    <dgm:cxn modelId="{589FA0B8-9F83-4E8D-9B51-810818BB9A1F}" srcId="{EAD3A07C-9707-48A5-A104-789B11AE0C0F}" destId="{B7DBB798-4261-4F4E-8244-F29BB4494866}" srcOrd="1" destOrd="0" parTransId="{75BC6563-AEC5-4EC3-A0AE-0A77CA8FDF22}" sibTransId="{D262841D-3D3A-4864-8D00-B05E628BE902}"/>
    <dgm:cxn modelId="{1EE48C0A-EF78-453F-B404-D61063A2490D}" type="presOf" srcId="{92CBE93B-6A50-44CE-8B34-96F0047B653F}" destId="{07AA5F5F-4F9C-48F9-970D-AA79A52EF60D}" srcOrd="0" destOrd="0" presId="urn:microsoft.com/office/officeart/2005/8/layout/default"/>
    <dgm:cxn modelId="{488EFD97-393D-4DBA-81E5-4465AE32123D}" srcId="{EAD3A07C-9707-48A5-A104-789B11AE0C0F}" destId="{3B64977C-A6DA-410E-BC25-99BC9A7C8196}" srcOrd="2" destOrd="0" parTransId="{8E2135DB-6A68-413D-AA51-A3A05798B431}" sibTransId="{A724EC3A-0B11-4CE8-B3A4-6EE06772BFE9}"/>
    <dgm:cxn modelId="{18F08D93-12B0-40CD-A1E8-911E42CC970B}" type="presOf" srcId="{EAD3A07C-9707-48A5-A104-789B11AE0C0F}" destId="{C9CC7A96-92BF-4846-9DB0-885DECBA92EF}" srcOrd="0" destOrd="0" presId="urn:microsoft.com/office/officeart/2005/8/layout/default"/>
    <dgm:cxn modelId="{F454E9B2-8E82-4876-AC2D-367465AB2605}" type="presOf" srcId="{B7548446-2479-40BA-9DDF-3AC1A31A592A}" destId="{BBC59FD3-5FAF-481B-BF3E-61115BF7A992}" srcOrd="0" destOrd="0" presId="urn:microsoft.com/office/officeart/2005/8/layout/default"/>
    <dgm:cxn modelId="{9B295321-30C5-475B-BC0B-2322EA16216B}" srcId="{EAD3A07C-9707-48A5-A104-789B11AE0C0F}" destId="{92CBE93B-6A50-44CE-8B34-96F0047B653F}" srcOrd="3" destOrd="0" parTransId="{82C7FA0C-A1A1-4E92-99FD-99C24F100C98}" sibTransId="{0115A1B2-E951-4A28-A606-BF3BED37A522}"/>
    <dgm:cxn modelId="{A5B284A6-1C47-4004-9790-FB94167AB9BA}" type="presParOf" srcId="{C9CC7A96-92BF-4846-9DB0-885DECBA92EF}" destId="{BBC59FD3-5FAF-481B-BF3E-61115BF7A992}" srcOrd="0" destOrd="0" presId="urn:microsoft.com/office/officeart/2005/8/layout/default"/>
    <dgm:cxn modelId="{8B3E3201-FBE2-49D8-9CAA-97A2561C612F}" type="presParOf" srcId="{C9CC7A96-92BF-4846-9DB0-885DECBA92EF}" destId="{10F0EAFE-AC84-47C8-ABD6-F095D893B565}" srcOrd="1" destOrd="0" presId="urn:microsoft.com/office/officeart/2005/8/layout/default"/>
    <dgm:cxn modelId="{77D0A6F1-273D-48AF-9A33-10ABD1BF229F}" type="presParOf" srcId="{C9CC7A96-92BF-4846-9DB0-885DECBA92EF}" destId="{81BBD773-50E4-45EB-94CC-137048F0DFBF}" srcOrd="2" destOrd="0" presId="urn:microsoft.com/office/officeart/2005/8/layout/default"/>
    <dgm:cxn modelId="{B104430E-46D7-4736-A6C0-91940E415D4E}" type="presParOf" srcId="{C9CC7A96-92BF-4846-9DB0-885DECBA92EF}" destId="{740F371B-5449-493C-9479-DC0D70DC1253}" srcOrd="3" destOrd="0" presId="urn:microsoft.com/office/officeart/2005/8/layout/default"/>
    <dgm:cxn modelId="{57D80FA0-8905-430B-82A5-3B222A8FDE1D}" type="presParOf" srcId="{C9CC7A96-92BF-4846-9DB0-885DECBA92EF}" destId="{552F2D39-9AF4-4AD3-AC1E-49B9403B8F00}" srcOrd="4" destOrd="0" presId="urn:microsoft.com/office/officeart/2005/8/layout/default"/>
    <dgm:cxn modelId="{F793EBAF-3C78-4913-A2AD-456E7DA23DD6}" type="presParOf" srcId="{C9CC7A96-92BF-4846-9DB0-885DECBA92EF}" destId="{E92ABF19-B2C1-47D2-BDDB-D4FFA0E7B733}" srcOrd="5" destOrd="0" presId="urn:microsoft.com/office/officeart/2005/8/layout/default"/>
    <dgm:cxn modelId="{8C36350C-CD14-49F3-BF57-64A0E228CC7C}" type="presParOf" srcId="{C9CC7A96-92BF-4846-9DB0-885DECBA92EF}" destId="{07AA5F5F-4F9C-48F9-970D-AA79A52EF60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438B24-47FA-4CF1-A22F-4486FA9448DB}"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IN"/>
        </a:p>
      </dgm:t>
    </dgm:pt>
    <dgm:pt modelId="{CF2AB242-B577-4704-A9CE-F22C1F730E4A}">
      <dgm:prSet phldrT="[Text]" custT="1"/>
      <dgm:spPr/>
      <dgm:t>
        <a:bodyPr/>
        <a:lstStyle/>
        <a:p>
          <a:r>
            <a:rPr lang="en-US" sz="1300" b="1" dirty="0" err="1" smtClean="0"/>
            <a:t>MoHFW</a:t>
          </a:r>
          <a:r>
            <a:rPr lang="en-US" sz="1300" b="1" dirty="0" smtClean="0"/>
            <a:t> (NACO, NBTC, </a:t>
          </a:r>
          <a:r>
            <a:rPr lang="en-US" sz="1300" b="1" dirty="0" err="1" smtClean="0"/>
            <a:t>MoL</a:t>
          </a:r>
          <a:r>
            <a:rPr lang="en-US" sz="1300" b="1" dirty="0" smtClean="0"/>
            <a:t>, </a:t>
          </a:r>
          <a:r>
            <a:rPr lang="en-US" sz="1300" b="1" dirty="0" err="1" smtClean="0"/>
            <a:t>MoF</a:t>
          </a:r>
          <a:r>
            <a:rPr lang="en-US" sz="1300" b="1" dirty="0" smtClean="0"/>
            <a:t>,</a:t>
          </a:r>
        </a:p>
        <a:p>
          <a:r>
            <a:rPr lang="en-US" sz="1300" b="1" dirty="0" err="1" smtClean="0"/>
            <a:t>MoI&amp;B</a:t>
          </a:r>
          <a:r>
            <a:rPr lang="en-US" sz="1300" b="1" dirty="0" smtClean="0"/>
            <a:t>, </a:t>
          </a:r>
          <a:r>
            <a:rPr lang="en-US" sz="1300" b="1" dirty="0" err="1" smtClean="0"/>
            <a:t>MoWCD</a:t>
          </a:r>
          <a:r>
            <a:rPr lang="en-US" sz="1300" b="1" dirty="0" smtClean="0"/>
            <a:t>, </a:t>
          </a:r>
          <a:r>
            <a:rPr lang="en-US" sz="1300" b="1" dirty="0" err="1" smtClean="0"/>
            <a:t>MoCA</a:t>
          </a:r>
          <a:r>
            <a:rPr lang="en-US" sz="1300" b="1" dirty="0" smtClean="0"/>
            <a:t>, </a:t>
          </a:r>
          <a:r>
            <a:rPr lang="en-US" sz="1300" b="1" dirty="0" err="1" smtClean="0"/>
            <a:t>MoEA</a:t>
          </a:r>
          <a:r>
            <a:rPr lang="en-US" sz="1300" b="1" dirty="0" smtClean="0"/>
            <a:t>, </a:t>
          </a:r>
          <a:r>
            <a:rPr lang="en-US" sz="1300" b="1" dirty="0" err="1" smtClean="0"/>
            <a:t>MoHR</a:t>
          </a:r>
          <a:endParaRPr lang="en-US" sz="1300" b="1" dirty="0" smtClean="0"/>
        </a:p>
        <a:p>
          <a:r>
            <a:rPr lang="en-US" sz="1300" b="1" dirty="0" smtClean="0"/>
            <a:t>CDCSO, NPPI,ICMR</a:t>
          </a:r>
        </a:p>
        <a:p>
          <a:r>
            <a:rPr lang="en-US" sz="1300" dirty="0" smtClean="0"/>
            <a:t>NHRC</a:t>
          </a:r>
          <a:endParaRPr lang="en-IN" sz="1300" b="1" dirty="0"/>
        </a:p>
      </dgm:t>
    </dgm:pt>
    <dgm:pt modelId="{332CC7E1-440A-4F50-9A4C-87A46644C1A2}" type="parTrans" cxnId="{ED382F0B-C911-4A51-873A-66E767E9D21B}">
      <dgm:prSet/>
      <dgm:spPr/>
      <dgm:t>
        <a:bodyPr/>
        <a:lstStyle/>
        <a:p>
          <a:endParaRPr lang="en-IN"/>
        </a:p>
      </dgm:t>
    </dgm:pt>
    <dgm:pt modelId="{7C909258-A562-423D-A7E2-3B4E91643948}" type="sibTrans" cxnId="{ED382F0B-C911-4A51-873A-66E767E9D21B}">
      <dgm:prSet/>
      <dgm:spPr/>
      <dgm:t>
        <a:bodyPr/>
        <a:lstStyle/>
        <a:p>
          <a:endParaRPr lang="en-IN"/>
        </a:p>
      </dgm:t>
    </dgm:pt>
    <dgm:pt modelId="{37A482E6-9D5B-40DE-AC2A-FBC0D75DBF5E}">
      <dgm:prSet phldrT="[Text]" custT="1"/>
      <dgm:spPr/>
      <dgm:t>
        <a:bodyPr/>
        <a:lstStyle/>
        <a:p>
          <a:r>
            <a:rPr lang="en-US" sz="1600" b="1" dirty="0" smtClean="0"/>
            <a:t>Airport Authority of India, Border Service Forces</a:t>
          </a:r>
          <a:endParaRPr lang="en-IN" sz="1600" b="1" dirty="0"/>
        </a:p>
      </dgm:t>
    </dgm:pt>
    <dgm:pt modelId="{EE0AA04E-9CED-4A1A-9C90-65583508130B}" type="parTrans" cxnId="{44CC13F1-A39D-4340-A4BB-78573C8C4A9C}">
      <dgm:prSet/>
      <dgm:spPr/>
      <dgm:t>
        <a:bodyPr/>
        <a:lstStyle/>
        <a:p>
          <a:endParaRPr lang="en-IN"/>
        </a:p>
      </dgm:t>
    </dgm:pt>
    <dgm:pt modelId="{27041615-4A3F-48AB-B364-DF8B145BA7B4}" type="sibTrans" cxnId="{44CC13F1-A39D-4340-A4BB-78573C8C4A9C}">
      <dgm:prSet/>
      <dgm:spPr/>
      <dgm:t>
        <a:bodyPr/>
        <a:lstStyle/>
        <a:p>
          <a:endParaRPr lang="en-IN"/>
        </a:p>
      </dgm:t>
    </dgm:pt>
    <dgm:pt modelId="{5155FADD-7182-4E9E-A96A-652F66D00C13}">
      <dgm:prSet phldrT="[Text]" custT="1"/>
      <dgm:spPr/>
      <dgm:t>
        <a:bodyPr/>
        <a:lstStyle/>
        <a:p>
          <a:r>
            <a:rPr lang="en-US" sz="1400" b="1" dirty="0" smtClean="0"/>
            <a:t>Vulnerable groups like CSWs, Truckers, IDIs, LGBTQIA+ community, Pregnant women, Children, Tribal communities </a:t>
          </a:r>
          <a:endParaRPr lang="en-IN" sz="1400" b="1" dirty="0"/>
        </a:p>
      </dgm:t>
    </dgm:pt>
    <dgm:pt modelId="{4B087EAD-4337-4963-A85E-CB50E343C36E}" type="parTrans" cxnId="{0F9B64A2-77F5-4E56-9A5A-9B98FB43E59A}">
      <dgm:prSet/>
      <dgm:spPr/>
      <dgm:t>
        <a:bodyPr/>
        <a:lstStyle/>
        <a:p>
          <a:endParaRPr lang="en-IN"/>
        </a:p>
      </dgm:t>
    </dgm:pt>
    <dgm:pt modelId="{F783B696-3C5D-40DF-8DA3-365F828B8CA3}" type="sibTrans" cxnId="{0F9B64A2-77F5-4E56-9A5A-9B98FB43E59A}">
      <dgm:prSet/>
      <dgm:spPr/>
      <dgm:t>
        <a:bodyPr/>
        <a:lstStyle/>
        <a:p>
          <a:endParaRPr lang="en-IN"/>
        </a:p>
      </dgm:t>
    </dgm:pt>
    <dgm:pt modelId="{BB1AE462-189B-48DF-A37D-403F8D91020B}">
      <dgm:prSet phldrT="[Text]" custT="1"/>
      <dgm:spPr/>
      <dgm:t>
        <a:bodyPr/>
        <a:lstStyle/>
        <a:p>
          <a:r>
            <a:rPr lang="en-US" sz="1400" b="1" dirty="0" smtClean="0"/>
            <a:t>Trade and industrial organizations (CII, Pharmaceutical industry, Worker Unions) </a:t>
          </a:r>
          <a:endParaRPr lang="en-IN" sz="1400" b="1" dirty="0"/>
        </a:p>
      </dgm:t>
    </dgm:pt>
    <dgm:pt modelId="{9EDFAEEE-3D4D-456D-A210-CFE1A0441F8A}" type="parTrans" cxnId="{7005841E-B4DA-4A05-9AD8-E370FAF510F0}">
      <dgm:prSet/>
      <dgm:spPr/>
      <dgm:t>
        <a:bodyPr/>
        <a:lstStyle/>
        <a:p>
          <a:endParaRPr lang="en-IN"/>
        </a:p>
      </dgm:t>
    </dgm:pt>
    <dgm:pt modelId="{F00C260D-7F52-4F4A-8911-C778065980E6}" type="sibTrans" cxnId="{7005841E-B4DA-4A05-9AD8-E370FAF510F0}">
      <dgm:prSet/>
      <dgm:spPr/>
      <dgm:t>
        <a:bodyPr/>
        <a:lstStyle/>
        <a:p>
          <a:endParaRPr lang="en-IN"/>
        </a:p>
      </dgm:t>
    </dgm:pt>
    <dgm:pt modelId="{DB29D407-064C-454F-82A9-089B059DB7C8}">
      <dgm:prSet phldrT="[Text]"/>
      <dgm:spPr/>
      <dgm:t>
        <a:bodyPr/>
        <a:lstStyle/>
        <a:p>
          <a:r>
            <a:rPr lang="en-US" b="1" dirty="0" smtClean="0"/>
            <a:t>International Unilateral and Multi-lateral agencies (WHO, WB, USAIDS, </a:t>
          </a:r>
          <a:r>
            <a:rPr lang="en-US" dirty="0" smtClean="0"/>
            <a:t>IAVI, </a:t>
          </a:r>
          <a:r>
            <a:rPr lang="en-IN" b="0" i="0" dirty="0" smtClean="0"/>
            <a:t>GFATM</a:t>
          </a:r>
          <a:r>
            <a:rPr lang="en-US" dirty="0" smtClean="0"/>
            <a:t>)</a:t>
          </a:r>
        </a:p>
      </dgm:t>
    </dgm:pt>
    <dgm:pt modelId="{5E3F5235-4E1E-4F88-8D9D-EE2F3F5C9B83}" type="parTrans" cxnId="{A023FEFA-F5C8-4F67-AD20-1B430F00F758}">
      <dgm:prSet/>
      <dgm:spPr/>
      <dgm:t>
        <a:bodyPr/>
        <a:lstStyle/>
        <a:p>
          <a:endParaRPr lang="en-IN"/>
        </a:p>
      </dgm:t>
    </dgm:pt>
    <dgm:pt modelId="{19263FE0-DA64-4890-9855-BF79F8AF33CB}" type="sibTrans" cxnId="{A023FEFA-F5C8-4F67-AD20-1B430F00F758}">
      <dgm:prSet/>
      <dgm:spPr/>
      <dgm:t>
        <a:bodyPr/>
        <a:lstStyle/>
        <a:p>
          <a:endParaRPr lang="en-IN"/>
        </a:p>
      </dgm:t>
    </dgm:pt>
    <dgm:pt modelId="{C87EFF87-B716-4D79-8D36-9E909AFF4713}">
      <dgm:prSet phldrT="[Text]" custT="1"/>
      <dgm:spPr/>
      <dgm:t>
        <a:bodyPr/>
        <a:lstStyle/>
        <a:p>
          <a:r>
            <a:rPr lang="en-US" sz="1200" b="1" dirty="0" smtClean="0"/>
            <a:t>Public and private Health providers (Doctors, Rehabilitation workers, Nurses)</a:t>
          </a:r>
          <a:endParaRPr lang="en-IN" sz="1200" b="1" dirty="0"/>
        </a:p>
      </dgm:t>
    </dgm:pt>
    <dgm:pt modelId="{E0ACEFE5-D463-483B-AE7A-8F138FAF0CD9}" type="parTrans" cxnId="{FFC5C247-0B58-4884-8630-EA23833366E1}">
      <dgm:prSet/>
      <dgm:spPr/>
      <dgm:t>
        <a:bodyPr/>
        <a:lstStyle/>
        <a:p>
          <a:endParaRPr lang="en-IN"/>
        </a:p>
      </dgm:t>
    </dgm:pt>
    <dgm:pt modelId="{40FAC4C6-ACCD-4EF1-975E-E11CB0E0903E}" type="sibTrans" cxnId="{FFC5C247-0B58-4884-8630-EA23833366E1}">
      <dgm:prSet/>
      <dgm:spPr/>
      <dgm:t>
        <a:bodyPr/>
        <a:lstStyle/>
        <a:p>
          <a:endParaRPr lang="en-IN"/>
        </a:p>
      </dgm:t>
    </dgm:pt>
    <dgm:pt modelId="{7596BA5B-DF3D-4D3C-840E-9963F9C57F0A}">
      <dgm:prSet phldrT="[Text]"/>
      <dgm:spPr/>
      <dgm:t>
        <a:bodyPr/>
        <a:lstStyle/>
        <a:p>
          <a:r>
            <a:rPr lang="en-US" b="1" dirty="0" smtClean="0"/>
            <a:t>Civil society (</a:t>
          </a:r>
          <a:r>
            <a:rPr lang="en-US" b="1" dirty="0" err="1" smtClean="0"/>
            <a:t>Naz</a:t>
          </a:r>
          <a:r>
            <a:rPr lang="en-US" b="1" dirty="0" smtClean="0"/>
            <a:t> Foundation, </a:t>
          </a:r>
          <a:r>
            <a:rPr lang="en-US" b="1" dirty="0" err="1" smtClean="0"/>
            <a:t>Saathi</a:t>
          </a:r>
          <a:r>
            <a:rPr lang="en-US" dirty="0" smtClean="0"/>
            <a:t>, </a:t>
          </a:r>
          <a:endParaRPr lang="en-IN" dirty="0"/>
        </a:p>
      </dgm:t>
    </dgm:pt>
    <dgm:pt modelId="{AED61867-9196-4CBA-B246-94965614CC86}" type="parTrans" cxnId="{73083BB3-B5C5-4410-8923-6C10EE5FDA52}">
      <dgm:prSet/>
      <dgm:spPr/>
      <dgm:t>
        <a:bodyPr/>
        <a:lstStyle/>
        <a:p>
          <a:endParaRPr lang="en-IN"/>
        </a:p>
      </dgm:t>
    </dgm:pt>
    <dgm:pt modelId="{90F7BAE3-6351-409C-B6A3-BFF4B88BC074}" type="sibTrans" cxnId="{73083BB3-B5C5-4410-8923-6C10EE5FDA52}">
      <dgm:prSet/>
      <dgm:spPr/>
      <dgm:t>
        <a:bodyPr/>
        <a:lstStyle/>
        <a:p>
          <a:endParaRPr lang="en-IN"/>
        </a:p>
      </dgm:t>
    </dgm:pt>
    <dgm:pt modelId="{3B47F46E-DEA1-4DD7-8325-340850FCB426}">
      <dgm:prSet phldrT="[Text]" custT="1"/>
      <dgm:spPr/>
      <dgm:t>
        <a:bodyPr/>
        <a:lstStyle/>
        <a:p>
          <a:r>
            <a:rPr lang="en-US" sz="1600" b="1" dirty="0" smtClean="0"/>
            <a:t>Print and Mass Media, Teachers, Human rights Activists, Lawyers, Law firms </a:t>
          </a:r>
          <a:r>
            <a:rPr lang="en-US" sz="1600" b="1" dirty="0" err="1" smtClean="0"/>
            <a:t>etc</a:t>
          </a:r>
          <a:endParaRPr lang="en-IN" sz="1600" b="1" dirty="0"/>
        </a:p>
      </dgm:t>
    </dgm:pt>
    <dgm:pt modelId="{260DB7A8-1BFD-47A7-AFFA-33135CA777E3}" type="parTrans" cxnId="{BD11BD5E-7F4E-43DF-91FF-D2F8C758FF38}">
      <dgm:prSet/>
      <dgm:spPr/>
      <dgm:t>
        <a:bodyPr/>
        <a:lstStyle/>
        <a:p>
          <a:endParaRPr lang="en-IN"/>
        </a:p>
      </dgm:t>
    </dgm:pt>
    <dgm:pt modelId="{EFA2381C-88C0-4EED-B148-17208E8E0B2A}" type="sibTrans" cxnId="{BD11BD5E-7F4E-43DF-91FF-D2F8C758FF38}">
      <dgm:prSet/>
      <dgm:spPr/>
      <dgm:t>
        <a:bodyPr/>
        <a:lstStyle/>
        <a:p>
          <a:endParaRPr lang="en-IN"/>
        </a:p>
      </dgm:t>
    </dgm:pt>
    <dgm:pt modelId="{BDB5E5FA-A1E3-4714-88B0-A2343D771E38}">
      <dgm:prSet phldrT="[Text]"/>
      <dgm:spPr/>
      <dgm:t>
        <a:bodyPr/>
        <a:lstStyle/>
        <a:p>
          <a:endParaRPr lang="en-IN" sz="1100" dirty="0"/>
        </a:p>
      </dgm:t>
    </dgm:pt>
    <dgm:pt modelId="{B5D9858B-BC52-47A8-9F2D-17D2E2CBD13F}" type="parTrans" cxnId="{B9E302C9-0C41-465E-B91D-7FAA712F6387}">
      <dgm:prSet/>
      <dgm:spPr/>
      <dgm:t>
        <a:bodyPr/>
        <a:lstStyle/>
        <a:p>
          <a:endParaRPr lang="en-IN"/>
        </a:p>
      </dgm:t>
    </dgm:pt>
    <dgm:pt modelId="{56973CF0-D407-4D95-81EE-38B5EBD4644A}" type="sibTrans" cxnId="{B9E302C9-0C41-465E-B91D-7FAA712F6387}">
      <dgm:prSet/>
      <dgm:spPr/>
      <dgm:t>
        <a:bodyPr/>
        <a:lstStyle/>
        <a:p>
          <a:endParaRPr lang="en-IN"/>
        </a:p>
      </dgm:t>
    </dgm:pt>
    <dgm:pt modelId="{4AE791B9-5E72-4166-B2F2-402CCEEA77EE}">
      <dgm:prSet phldrT="[Text]" custT="1"/>
      <dgm:spPr/>
      <dgm:t>
        <a:bodyPr/>
        <a:lstStyle/>
        <a:p>
          <a:r>
            <a:rPr lang="en-US" sz="1600" b="1" dirty="0" smtClean="0"/>
            <a:t>Judicial bodies</a:t>
          </a:r>
          <a:endParaRPr lang="en-IN" sz="1600" b="1" dirty="0"/>
        </a:p>
      </dgm:t>
    </dgm:pt>
    <dgm:pt modelId="{CDAE4132-B537-4E8B-9D3D-C1E5E72FDA18}" type="parTrans" cxnId="{58B49F36-0556-455F-875E-3278BF1E2B6A}">
      <dgm:prSet/>
      <dgm:spPr/>
      <dgm:t>
        <a:bodyPr/>
        <a:lstStyle/>
        <a:p>
          <a:endParaRPr lang="en-IN"/>
        </a:p>
      </dgm:t>
    </dgm:pt>
    <dgm:pt modelId="{A2C4ACA3-4C4D-438C-9B4F-B3AE1936B094}" type="sibTrans" cxnId="{58B49F36-0556-455F-875E-3278BF1E2B6A}">
      <dgm:prSet/>
      <dgm:spPr/>
      <dgm:t>
        <a:bodyPr/>
        <a:lstStyle/>
        <a:p>
          <a:endParaRPr lang="en-IN"/>
        </a:p>
      </dgm:t>
    </dgm:pt>
    <dgm:pt modelId="{AE9C07C0-1509-4A89-AAF1-A54B988CCC1C}">
      <dgm:prSet phldrT="[Text]" custT="1"/>
      <dgm:spPr/>
      <dgm:t>
        <a:bodyPr/>
        <a:lstStyle/>
        <a:p>
          <a:r>
            <a:rPr lang="en-US" sz="1200" b="1" dirty="0" smtClean="0"/>
            <a:t>Public Health laboratories</a:t>
          </a:r>
          <a:endParaRPr lang="en-IN" sz="1200" b="1" dirty="0"/>
        </a:p>
      </dgm:t>
    </dgm:pt>
    <dgm:pt modelId="{EDCD9778-96B1-43AE-ADBE-BF4061C0B9D8}" type="parTrans" cxnId="{F7D75B79-E1B6-406A-8800-CA8390AE6471}">
      <dgm:prSet/>
      <dgm:spPr/>
      <dgm:t>
        <a:bodyPr/>
        <a:lstStyle/>
        <a:p>
          <a:endParaRPr lang="en-IN"/>
        </a:p>
      </dgm:t>
    </dgm:pt>
    <dgm:pt modelId="{927A1B54-D8AC-4DB8-B995-B0F64DC1E7FD}" type="sibTrans" cxnId="{F7D75B79-E1B6-406A-8800-CA8390AE6471}">
      <dgm:prSet/>
      <dgm:spPr/>
      <dgm:t>
        <a:bodyPr/>
        <a:lstStyle/>
        <a:p>
          <a:endParaRPr lang="en-IN"/>
        </a:p>
      </dgm:t>
    </dgm:pt>
    <dgm:pt modelId="{2E4D4868-32C6-488C-9C4F-68579156724C}">
      <dgm:prSet phldrT="[Text]" custT="1"/>
      <dgm:spPr/>
      <dgm:t>
        <a:bodyPr/>
        <a:lstStyle/>
        <a:p>
          <a:r>
            <a:rPr lang="en-US" sz="1200" b="1" dirty="0" smtClean="0"/>
            <a:t>Blood banks </a:t>
          </a:r>
          <a:endParaRPr lang="en-IN" sz="1200" b="1" dirty="0"/>
        </a:p>
      </dgm:t>
    </dgm:pt>
    <dgm:pt modelId="{A0BBC0F5-FACE-42E1-BBE1-01D571DE7F8D}" type="parTrans" cxnId="{CEF9E207-3F53-4744-BEDA-6915802B5466}">
      <dgm:prSet/>
      <dgm:spPr/>
      <dgm:t>
        <a:bodyPr/>
        <a:lstStyle/>
        <a:p>
          <a:endParaRPr lang="en-IN"/>
        </a:p>
      </dgm:t>
    </dgm:pt>
    <dgm:pt modelId="{49201CD7-660D-49F2-BCDB-B1C6FB8E4BC2}" type="sibTrans" cxnId="{CEF9E207-3F53-4744-BEDA-6915802B5466}">
      <dgm:prSet/>
      <dgm:spPr/>
      <dgm:t>
        <a:bodyPr/>
        <a:lstStyle/>
        <a:p>
          <a:endParaRPr lang="en-IN"/>
        </a:p>
      </dgm:t>
    </dgm:pt>
    <dgm:pt modelId="{245D72F2-0FBD-4FB3-B126-2C9F47F10A57}" type="pres">
      <dgm:prSet presAssocID="{3E438B24-47FA-4CF1-A22F-4486FA9448DB}" presName="cycleMatrixDiagram" presStyleCnt="0">
        <dgm:presLayoutVars>
          <dgm:chMax val="1"/>
          <dgm:dir/>
          <dgm:animLvl val="lvl"/>
          <dgm:resizeHandles val="exact"/>
        </dgm:presLayoutVars>
      </dgm:prSet>
      <dgm:spPr/>
      <dgm:t>
        <a:bodyPr/>
        <a:lstStyle/>
        <a:p>
          <a:endParaRPr lang="en-US"/>
        </a:p>
      </dgm:t>
    </dgm:pt>
    <dgm:pt modelId="{2A256801-5D58-4F87-BF70-28370F34DA97}" type="pres">
      <dgm:prSet presAssocID="{3E438B24-47FA-4CF1-A22F-4486FA9448DB}" presName="children" presStyleCnt="0"/>
      <dgm:spPr/>
    </dgm:pt>
    <dgm:pt modelId="{70CBEF59-4A9E-4EF2-BE71-2CB76A2E3913}" type="pres">
      <dgm:prSet presAssocID="{3E438B24-47FA-4CF1-A22F-4486FA9448DB}" presName="child1group" presStyleCnt="0"/>
      <dgm:spPr/>
    </dgm:pt>
    <dgm:pt modelId="{3FAF386E-7D5F-4756-9824-3D682FF40A3A}" type="pres">
      <dgm:prSet presAssocID="{3E438B24-47FA-4CF1-A22F-4486FA9448DB}" presName="child1" presStyleLbl="bgAcc1" presStyleIdx="0" presStyleCnt="4"/>
      <dgm:spPr/>
      <dgm:t>
        <a:bodyPr/>
        <a:lstStyle/>
        <a:p>
          <a:endParaRPr lang="en-IN"/>
        </a:p>
      </dgm:t>
    </dgm:pt>
    <dgm:pt modelId="{EC05C16C-4AF8-42C0-B93D-79111B2F2420}" type="pres">
      <dgm:prSet presAssocID="{3E438B24-47FA-4CF1-A22F-4486FA9448DB}" presName="child1Text" presStyleLbl="bgAcc1" presStyleIdx="0" presStyleCnt="4">
        <dgm:presLayoutVars>
          <dgm:bulletEnabled val="1"/>
        </dgm:presLayoutVars>
      </dgm:prSet>
      <dgm:spPr/>
      <dgm:t>
        <a:bodyPr/>
        <a:lstStyle/>
        <a:p>
          <a:endParaRPr lang="en-IN"/>
        </a:p>
      </dgm:t>
    </dgm:pt>
    <dgm:pt modelId="{44F7653F-7458-4A58-A1B7-338F6908F484}" type="pres">
      <dgm:prSet presAssocID="{3E438B24-47FA-4CF1-A22F-4486FA9448DB}" presName="child2group" presStyleCnt="0"/>
      <dgm:spPr/>
    </dgm:pt>
    <dgm:pt modelId="{BE22A078-59ED-49D5-B366-C4ADC408ABCF}" type="pres">
      <dgm:prSet presAssocID="{3E438B24-47FA-4CF1-A22F-4486FA9448DB}" presName="child2" presStyleLbl="bgAcc1" presStyleIdx="1" presStyleCnt="4"/>
      <dgm:spPr/>
      <dgm:t>
        <a:bodyPr/>
        <a:lstStyle/>
        <a:p>
          <a:endParaRPr lang="en-IN"/>
        </a:p>
      </dgm:t>
    </dgm:pt>
    <dgm:pt modelId="{92B0007B-A5FE-48BF-A70A-EBEF90EE8255}" type="pres">
      <dgm:prSet presAssocID="{3E438B24-47FA-4CF1-A22F-4486FA9448DB}" presName="child2Text" presStyleLbl="bgAcc1" presStyleIdx="1" presStyleCnt="4">
        <dgm:presLayoutVars>
          <dgm:bulletEnabled val="1"/>
        </dgm:presLayoutVars>
      </dgm:prSet>
      <dgm:spPr/>
      <dgm:t>
        <a:bodyPr/>
        <a:lstStyle/>
        <a:p>
          <a:endParaRPr lang="en-IN"/>
        </a:p>
      </dgm:t>
    </dgm:pt>
    <dgm:pt modelId="{A6A33599-045C-40DC-AEAB-7960E57DAD14}" type="pres">
      <dgm:prSet presAssocID="{3E438B24-47FA-4CF1-A22F-4486FA9448DB}" presName="child3group" presStyleCnt="0"/>
      <dgm:spPr/>
    </dgm:pt>
    <dgm:pt modelId="{BB45B539-1602-4082-965F-30624F90C13A}" type="pres">
      <dgm:prSet presAssocID="{3E438B24-47FA-4CF1-A22F-4486FA9448DB}" presName="child3" presStyleLbl="bgAcc1" presStyleIdx="2" presStyleCnt="4" custScaleX="119358" custScaleY="138681" custLinFactNeighborX="14174" custLinFactNeighborY="-205"/>
      <dgm:spPr/>
      <dgm:t>
        <a:bodyPr/>
        <a:lstStyle/>
        <a:p>
          <a:endParaRPr lang="en-IN"/>
        </a:p>
      </dgm:t>
    </dgm:pt>
    <dgm:pt modelId="{9382D547-37E7-4B6A-AAF9-B68310A9E044}" type="pres">
      <dgm:prSet presAssocID="{3E438B24-47FA-4CF1-A22F-4486FA9448DB}" presName="child3Text" presStyleLbl="bgAcc1" presStyleIdx="2" presStyleCnt="4">
        <dgm:presLayoutVars>
          <dgm:bulletEnabled val="1"/>
        </dgm:presLayoutVars>
      </dgm:prSet>
      <dgm:spPr/>
      <dgm:t>
        <a:bodyPr/>
        <a:lstStyle/>
        <a:p>
          <a:endParaRPr lang="en-IN"/>
        </a:p>
      </dgm:t>
    </dgm:pt>
    <dgm:pt modelId="{E746B2D8-647C-4A96-A182-3C8A5A1D7EAD}" type="pres">
      <dgm:prSet presAssocID="{3E438B24-47FA-4CF1-A22F-4486FA9448DB}" presName="child4group" presStyleCnt="0"/>
      <dgm:spPr/>
    </dgm:pt>
    <dgm:pt modelId="{DBFADB7D-7CAE-4E31-8AE4-44F0CB40F93B}" type="pres">
      <dgm:prSet presAssocID="{3E438B24-47FA-4CF1-A22F-4486FA9448DB}" presName="child4" presStyleLbl="bgAcc1" presStyleIdx="3" presStyleCnt="4" custScaleX="119700" custScaleY="144253"/>
      <dgm:spPr/>
      <dgm:t>
        <a:bodyPr/>
        <a:lstStyle/>
        <a:p>
          <a:endParaRPr lang="en-IN"/>
        </a:p>
      </dgm:t>
    </dgm:pt>
    <dgm:pt modelId="{F08F2A83-274D-41AB-8331-51519E0B4A54}" type="pres">
      <dgm:prSet presAssocID="{3E438B24-47FA-4CF1-A22F-4486FA9448DB}" presName="child4Text" presStyleLbl="bgAcc1" presStyleIdx="3" presStyleCnt="4">
        <dgm:presLayoutVars>
          <dgm:bulletEnabled val="1"/>
        </dgm:presLayoutVars>
      </dgm:prSet>
      <dgm:spPr/>
      <dgm:t>
        <a:bodyPr/>
        <a:lstStyle/>
        <a:p>
          <a:endParaRPr lang="en-IN"/>
        </a:p>
      </dgm:t>
    </dgm:pt>
    <dgm:pt modelId="{45D6DDC9-D9D9-4986-B6C8-5F882688F6F9}" type="pres">
      <dgm:prSet presAssocID="{3E438B24-47FA-4CF1-A22F-4486FA9448DB}" presName="childPlaceholder" presStyleCnt="0"/>
      <dgm:spPr/>
    </dgm:pt>
    <dgm:pt modelId="{B3FDE4FC-8CFE-4231-B29A-E78B8F287E60}" type="pres">
      <dgm:prSet presAssocID="{3E438B24-47FA-4CF1-A22F-4486FA9448DB}" presName="circle" presStyleCnt="0"/>
      <dgm:spPr/>
    </dgm:pt>
    <dgm:pt modelId="{28C509C2-22B6-4C6D-B825-05CBE89FAB84}" type="pres">
      <dgm:prSet presAssocID="{3E438B24-47FA-4CF1-A22F-4486FA9448DB}" presName="quadrant1" presStyleLbl="node1" presStyleIdx="0" presStyleCnt="4">
        <dgm:presLayoutVars>
          <dgm:chMax val="1"/>
          <dgm:bulletEnabled val="1"/>
        </dgm:presLayoutVars>
      </dgm:prSet>
      <dgm:spPr/>
      <dgm:t>
        <a:bodyPr/>
        <a:lstStyle/>
        <a:p>
          <a:endParaRPr lang="en-IN"/>
        </a:p>
      </dgm:t>
    </dgm:pt>
    <dgm:pt modelId="{A5AA5D27-FB3E-4FC5-B530-ADC3031653EB}" type="pres">
      <dgm:prSet presAssocID="{3E438B24-47FA-4CF1-A22F-4486FA9448DB}" presName="quadrant2" presStyleLbl="node1" presStyleIdx="1" presStyleCnt="4">
        <dgm:presLayoutVars>
          <dgm:chMax val="1"/>
          <dgm:bulletEnabled val="1"/>
        </dgm:presLayoutVars>
      </dgm:prSet>
      <dgm:spPr/>
      <dgm:t>
        <a:bodyPr/>
        <a:lstStyle/>
        <a:p>
          <a:endParaRPr lang="en-IN"/>
        </a:p>
      </dgm:t>
    </dgm:pt>
    <dgm:pt modelId="{CBFFCF5B-4E69-4811-866C-73ED67E8F308}" type="pres">
      <dgm:prSet presAssocID="{3E438B24-47FA-4CF1-A22F-4486FA9448DB}" presName="quadrant3" presStyleLbl="node1" presStyleIdx="2" presStyleCnt="4">
        <dgm:presLayoutVars>
          <dgm:chMax val="1"/>
          <dgm:bulletEnabled val="1"/>
        </dgm:presLayoutVars>
      </dgm:prSet>
      <dgm:spPr/>
      <dgm:t>
        <a:bodyPr/>
        <a:lstStyle/>
        <a:p>
          <a:endParaRPr lang="en-IN"/>
        </a:p>
      </dgm:t>
    </dgm:pt>
    <dgm:pt modelId="{7BDDD70A-F6D1-4B54-809C-7C428005B7EF}" type="pres">
      <dgm:prSet presAssocID="{3E438B24-47FA-4CF1-A22F-4486FA9448DB}" presName="quadrant4" presStyleLbl="node1" presStyleIdx="3" presStyleCnt="4">
        <dgm:presLayoutVars>
          <dgm:chMax val="1"/>
          <dgm:bulletEnabled val="1"/>
        </dgm:presLayoutVars>
      </dgm:prSet>
      <dgm:spPr/>
      <dgm:t>
        <a:bodyPr/>
        <a:lstStyle/>
        <a:p>
          <a:endParaRPr lang="en-IN"/>
        </a:p>
      </dgm:t>
    </dgm:pt>
    <dgm:pt modelId="{E63EF3D5-5E5D-44B0-A4B3-D138A18B00DB}" type="pres">
      <dgm:prSet presAssocID="{3E438B24-47FA-4CF1-A22F-4486FA9448DB}" presName="quadrantPlaceholder" presStyleCnt="0"/>
      <dgm:spPr/>
    </dgm:pt>
    <dgm:pt modelId="{404BA5FE-7FC7-451D-8BD4-33B6C274D8DA}" type="pres">
      <dgm:prSet presAssocID="{3E438B24-47FA-4CF1-A22F-4486FA9448DB}" presName="center1" presStyleLbl="fgShp" presStyleIdx="0" presStyleCnt="2" custScaleY="20277" custLinFactX="217373" custLinFactNeighborX="300000" custLinFactNeighborY="86120"/>
      <dgm:spPr/>
    </dgm:pt>
    <dgm:pt modelId="{E7506264-5994-4518-9840-27892C67F193}" type="pres">
      <dgm:prSet presAssocID="{3E438B24-47FA-4CF1-A22F-4486FA9448DB}" presName="center2" presStyleLbl="fgShp" presStyleIdx="1" presStyleCnt="2" custScaleY="53510" custLinFactX="205061" custLinFactY="-960" custLinFactNeighborX="300000" custLinFactNeighborY="-100000"/>
      <dgm:spPr>
        <a:noFill/>
      </dgm:spPr>
    </dgm:pt>
  </dgm:ptLst>
  <dgm:cxnLst>
    <dgm:cxn modelId="{33E0615C-2B9A-412D-83BF-910D92E1EFAC}" type="presOf" srcId="{37A482E6-9D5B-40DE-AC2A-FBC0D75DBF5E}" destId="{3FAF386E-7D5F-4756-9824-3D682FF40A3A}" srcOrd="0" destOrd="0" presId="urn:microsoft.com/office/officeart/2005/8/layout/cycle4"/>
    <dgm:cxn modelId="{8990E24B-E554-4D34-90C3-CC9ECBE7F832}" type="presOf" srcId="{2E4D4868-32C6-488C-9C4F-68579156724C}" destId="{9382D547-37E7-4B6A-AAF9-B68310A9E044}" srcOrd="1" destOrd="2" presId="urn:microsoft.com/office/officeart/2005/8/layout/cycle4"/>
    <dgm:cxn modelId="{6E095DA4-79E1-4EE5-8F1D-0321A661AF84}" type="presOf" srcId="{DB29D407-064C-454F-82A9-089B059DB7C8}" destId="{CBFFCF5B-4E69-4811-866C-73ED67E8F308}" srcOrd="0" destOrd="0" presId="urn:microsoft.com/office/officeart/2005/8/layout/cycle4"/>
    <dgm:cxn modelId="{F7D75B79-E1B6-406A-8800-CA8390AE6471}" srcId="{DB29D407-064C-454F-82A9-089B059DB7C8}" destId="{AE9C07C0-1509-4A89-AAF1-A54B988CCC1C}" srcOrd="1" destOrd="0" parTransId="{EDCD9778-96B1-43AE-ADBE-BF4061C0B9D8}" sibTransId="{927A1B54-D8AC-4DB8-B995-B0F64DC1E7FD}"/>
    <dgm:cxn modelId="{7005841E-B4DA-4A05-9AD8-E370FAF510F0}" srcId="{5155FADD-7182-4E9E-A96A-652F66D00C13}" destId="{BB1AE462-189B-48DF-A37D-403F8D91020B}" srcOrd="0" destOrd="0" parTransId="{9EDFAEEE-3D4D-456D-A210-CFE1A0441F8A}" sibTransId="{F00C260D-7F52-4F4A-8911-C778065980E6}"/>
    <dgm:cxn modelId="{0C43C93E-D2F9-4CF2-8BC2-BC222AE2D19C}" type="presOf" srcId="{AE9C07C0-1509-4A89-AAF1-A54B988CCC1C}" destId="{BB45B539-1602-4082-965F-30624F90C13A}" srcOrd="0" destOrd="1" presId="urn:microsoft.com/office/officeart/2005/8/layout/cycle4"/>
    <dgm:cxn modelId="{EE5D5DA2-89F2-41FE-A322-57CAFB2315F6}" type="presOf" srcId="{BB1AE462-189B-48DF-A37D-403F8D91020B}" destId="{BE22A078-59ED-49D5-B366-C4ADC408ABCF}" srcOrd="0" destOrd="0" presId="urn:microsoft.com/office/officeart/2005/8/layout/cycle4"/>
    <dgm:cxn modelId="{C26D051B-5CD8-416B-9837-69568DC73E5F}" type="presOf" srcId="{C87EFF87-B716-4D79-8D36-9E909AFF4713}" destId="{BB45B539-1602-4082-965F-30624F90C13A}" srcOrd="0" destOrd="0" presId="urn:microsoft.com/office/officeart/2005/8/layout/cycle4"/>
    <dgm:cxn modelId="{E312C3B9-F24D-4B49-9848-4ED6C5E1CE6D}" type="presOf" srcId="{BDB5E5FA-A1E3-4714-88B0-A2343D771E38}" destId="{92B0007B-A5FE-48BF-A70A-EBEF90EE8255}" srcOrd="1" destOrd="1" presId="urn:microsoft.com/office/officeart/2005/8/layout/cycle4"/>
    <dgm:cxn modelId="{ED382F0B-C911-4A51-873A-66E767E9D21B}" srcId="{3E438B24-47FA-4CF1-A22F-4486FA9448DB}" destId="{CF2AB242-B577-4704-A9CE-F22C1F730E4A}" srcOrd="0" destOrd="0" parTransId="{332CC7E1-440A-4F50-9A4C-87A46644C1A2}" sibTransId="{7C909258-A562-423D-A7E2-3B4E91643948}"/>
    <dgm:cxn modelId="{08D575B6-0953-4D4A-9B8E-157391FC1BA4}" type="presOf" srcId="{2E4D4868-32C6-488C-9C4F-68579156724C}" destId="{BB45B539-1602-4082-965F-30624F90C13A}" srcOrd="0" destOrd="2" presId="urn:microsoft.com/office/officeart/2005/8/layout/cycle4"/>
    <dgm:cxn modelId="{5F98B2E4-A3A7-4E5B-B7BC-9FDBDA452474}" type="presOf" srcId="{CF2AB242-B577-4704-A9CE-F22C1F730E4A}" destId="{28C509C2-22B6-4C6D-B825-05CBE89FAB84}" srcOrd="0" destOrd="0" presId="urn:microsoft.com/office/officeart/2005/8/layout/cycle4"/>
    <dgm:cxn modelId="{2752A236-091A-44E8-9C6F-A04C83C3F320}" type="presOf" srcId="{3B47F46E-DEA1-4DD7-8325-340850FCB426}" destId="{F08F2A83-274D-41AB-8331-51519E0B4A54}" srcOrd="1" destOrd="0" presId="urn:microsoft.com/office/officeart/2005/8/layout/cycle4"/>
    <dgm:cxn modelId="{2A969AC0-81FF-47A8-BCE2-1D5BE2221132}" type="presOf" srcId="{4AE791B9-5E72-4166-B2F2-402CCEEA77EE}" destId="{3FAF386E-7D5F-4756-9824-3D682FF40A3A}" srcOrd="0" destOrd="1" presId="urn:microsoft.com/office/officeart/2005/8/layout/cycle4"/>
    <dgm:cxn modelId="{8AFC5E8C-6327-446E-B33F-4CEBEF0E5392}" type="presOf" srcId="{BDB5E5FA-A1E3-4714-88B0-A2343D771E38}" destId="{BE22A078-59ED-49D5-B366-C4ADC408ABCF}" srcOrd="0" destOrd="1" presId="urn:microsoft.com/office/officeart/2005/8/layout/cycle4"/>
    <dgm:cxn modelId="{B9ED7F88-8884-4DD0-8912-18FDD23BD26C}" type="presOf" srcId="{7596BA5B-DF3D-4D3C-840E-9963F9C57F0A}" destId="{7BDDD70A-F6D1-4B54-809C-7C428005B7EF}" srcOrd="0" destOrd="0" presId="urn:microsoft.com/office/officeart/2005/8/layout/cycle4"/>
    <dgm:cxn modelId="{EA8C1D62-E53A-4512-8062-B45DC0F9EC58}" type="presOf" srcId="{37A482E6-9D5B-40DE-AC2A-FBC0D75DBF5E}" destId="{EC05C16C-4AF8-42C0-B93D-79111B2F2420}" srcOrd="1" destOrd="0" presId="urn:microsoft.com/office/officeart/2005/8/layout/cycle4"/>
    <dgm:cxn modelId="{098AB900-FEBA-4E0C-87D6-21893937C8DC}" type="presOf" srcId="{3E438B24-47FA-4CF1-A22F-4486FA9448DB}" destId="{245D72F2-0FBD-4FB3-B126-2C9F47F10A57}" srcOrd="0" destOrd="0" presId="urn:microsoft.com/office/officeart/2005/8/layout/cycle4"/>
    <dgm:cxn modelId="{B9E302C9-0C41-465E-B91D-7FAA712F6387}" srcId="{5155FADD-7182-4E9E-A96A-652F66D00C13}" destId="{BDB5E5FA-A1E3-4714-88B0-A2343D771E38}" srcOrd="1" destOrd="0" parTransId="{B5D9858B-BC52-47A8-9F2D-17D2E2CBD13F}" sibTransId="{56973CF0-D407-4D95-81EE-38B5EBD4644A}"/>
    <dgm:cxn modelId="{44AE523C-BB57-4C54-BC03-BFA57D28963D}" type="presOf" srcId="{3B47F46E-DEA1-4DD7-8325-340850FCB426}" destId="{DBFADB7D-7CAE-4E31-8AE4-44F0CB40F93B}" srcOrd="0" destOrd="0" presId="urn:microsoft.com/office/officeart/2005/8/layout/cycle4"/>
    <dgm:cxn modelId="{FFC5C247-0B58-4884-8630-EA23833366E1}" srcId="{DB29D407-064C-454F-82A9-089B059DB7C8}" destId="{C87EFF87-B716-4D79-8D36-9E909AFF4713}" srcOrd="0" destOrd="0" parTransId="{E0ACEFE5-D463-483B-AE7A-8F138FAF0CD9}" sibTransId="{40FAC4C6-ACCD-4EF1-975E-E11CB0E0903E}"/>
    <dgm:cxn modelId="{52C7E4EA-86D5-4475-A06E-496C94FF5CC9}" type="presOf" srcId="{AE9C07C0-1509-4A89-AAF1-A54B988CCC1C}" destId="{9382D547-37E7-4B6A-AAF9-B68310A9E044}" srcOrd="1" destOrd="1" presId="urn:microsoft.com/office/officeart/2005/8/layout/cycle4"/>
    <dgm:cxn modelId="{73083BB3-B5C5-4410-8923-6C10EE5FDA52}" srcId="{3E438B24-47FA-4CF1-A22F-4486FA9448DB}" destId="{7596BA5B-DF3D-4D3C-840E-9963F9C57F0A}" srcOrd="3" destOrd="0" parTransId="{AED61867-9196-4CBA-B246-94965614CC86}" sibTransId="{90F7BAE3-6351-409C-B6A3-BFF4B88BC074}"/>
    <dgm:cxn modelId="{0F9B64A2-77F5-4E56-9A5A-9B98FB43E59A}" srcId="{3E438B24-47FA-4CF1-A22F-4486FA9448DB}" destId="{5155FADD-7182-4E9E-A96A-652F66D00C13}" srcOrd="1" destOrd="0" parTransId="{4B087EAD-4337-4963-A85E-CB50E343C36E}" sibTransId="{F783B696-3C5D-40DF-8DA3-365F828B8CA3}"/>
    <dgm:cxn modelId="{9E26BB58-6CCE-4900-AAA8-1D22BDAE204F}" type="presOf" srcId="{4AE791B9-5E72-4166-B2F2-402CCEEA77EE}" destId="{EC05C16C-4AF8-42C0-B93D-79111B2F2420}" srcOrd="1" destOrd="1" presId="urn:microsoft.com/office/officeart/2005/8/layout/cycle4"/>
    <dgm:cxn modelId="{44CC13F1-A39D-4340-A4BB-78573C8C4A9C}" srcId="{CF2AB242-B577-4704-A9CE-F22C1F730E4A}" destId="{37A482E6-9D5B-40DE-AC2A-FBC0D75DBF5E}" srcOrd="0" destOrd="0" parTransId="{EE0AA04E-9CED-4A1A-9C90-65583508130B}" sibTransId="{27041615-4A3F-48AB-B364-DF8B145BA7B4}"/>
    <dgm:cxn modelId="{CEF9E207-3F53-4744-BEDA-6915802B5466}" srcId="{DB29D407-064C-454F-82A9-089B059DB7C8}" destId="{2E4D4868-32C6-488C-9C4F-68579156724C}" srcOrd="2" destOrd="0" parTransId="{A0BBC0F5-FACE-42E1-BBE1-01D571DE7F8D}" sibTransId="{49201CD7-660D-49F2-BCDB-B1C6FB8E4BC2}"/>
    <dgm:cxn modelId="{BE2E3CE2-2475-4A45-83E2-533071DDCF65}" type="presOf" srcId="{5155FADD-7182-4E9E-A96A-652F66D00C13}" destId="{A5AA5D27-FB3E-4FC5-B530-ADC3031653EB}" srcOrd="0" destOrd="0" presId="urn:microsoft.com/office/officeart/2005/8/layout/cycle4"/>
    <dgm:cxn modelId="{BD11BD5E-7F4E-43DF-91FF-D2F8C758FF38}" srcId="{7596BA5B-DF3D-4D3C-840E-9963F9C57F0A}" destId="{3B47F46E-DEA1-4DD7-8325-340850FCB426}" srcOrd="0" destOrd="0" parTransId="{260DB7A8-1BFD-47A7-AFFA-33135CA777E3}" sibTransId="{EFA2381C-88C0-4EED-B148-17208E8E0B2A}"/>
    <dgm:cxn modelId="{A023FEFA-F5C8-4F67-AD20-1B430F00F758}" srcId="{3E438B24-47FA-4CF1-A22F-4486FA9448DB}" destId="{DB29D407-064C-454F-82A9-089B059DB7C8}" srcOrd="2" destOrd="0" parTransId="{5E3F5235-4E1E-4F88-8D9D-EE2F3F5C9B83}" sibTransId="{19263FE0-DA64-4890-9855-BF79F8AF33CB}"/>
    <dgm:cxn modelId="{AA3E5560-24E9-485B-9C88-D910F3269090}" type="presOf" srcId="{BB1AE462-189B-48DF-A37D-403F8D91020B}" destId="{92B0007B-A5FE-48BF-A70A-EBEF90EE8255}" srcOrd="1" destOrd="0" presId="urn:microsoft.com/office/officeart/2005/8/layout/cycle4"/>
    <dgm:cxn modelId="{58B49F36-0556-455F-875E-3278BF1E2B6A}" srcId="{CF2AB242-B577-4704-A9CE-F22C1F730E4A}" destId="{4AE791B9-5E72-4166-B2F2-402CCEEA77EE}" srcOrd="1" destOrd="0" parTransId="{CDAE4132-B537-4E8B-9D3D-C1E5E72FDA18}" sibTransId="{A2C4ACA3-4C4D-438C-9B4F-B3AE1936B094}"/>
    <dgm:cxn modelId="{19A7DCBA-5681-425F-A838-6255031419C2}" type="presOf" srcId="{C87EFF87-B716-4D79-8D36-9E909AFF4713}" destId="{9382D547-37E7-4B6A-AAF9-B68310A9E044}" srcOrd="1" destOrd="0" presId="urn:microsoft.com/office/officeart/2005/8/layout/cycle4"/>
    <dgm:cxn modelId="{4D2B5B04-B6B4-4E89-B71F-9B9279367B10}" type="presParOf" srcId="{245D72F2-0FBD-4FB3-B126-2C9F47F10A57}" destId="{2A256801-5D58-4F87-BF70-28370F34DA97}" srcOrd="0" destOrd="0" presId="urn:microsoft.com/office/officeart/2005/8/layout/cycle4"/>
    <dgm:cxn modelId="{FCD5334E-323F-40DF-B2EF-47796B6B3DD5}" type="presParOf" srcId="{2A256801-5D58-4F87-BF70-28370F34DA97}" destId="{70CBEF59-4A9E-4EF2-BE71-2CB76A2E3913}" srcOrd="0" destOrd="0" presId="urn:microsoft.com/office/officeart/2005/8/layout/cycle4"/>
    <dgm:cxn modelId="{C77D168E-47F7-4570-A2F1-80A3A3952085}" type="presParOf" srcId="{70CBEF59-4A9E-4EF2-BE71-2CB76A2E3913}" destId="{3FAF386E-7D5F-4756-9824-3D682FF40A3A}" srcOrd="0" destOrd="0" presId="urn:microsoft.com/office/officeart/2005/8/layout/cycle4"/>
    <dgm:cxn modelId="{9E30C762-7E7B-4414-837D-58CF291D0CFE}" type="presParOf" srcId="{70CBEF59-4A9E-4EF2-BE71-2CB76A2E3913}" destId="{EC05C16C-4AF8-42C0-B93D-79111B2F2420}" srcOrd="1" destOrd="0" presId="urn:microsoft.com/office/officeart/2005/8/layout/cycle4"/>
    <dgm:cxn modelId="{C476E200-529B-43B1-BEF7-A8874B0BAE27}" type="presParOf" srcId="{2A256801-5D58-4F87-BF70-28370F34DA97}" destId="{44F7653F-7458-4A58-A1B7-338F6908F484}" srcOrd="1" destOrd="0" presId="urn:microsoft.com/office/officeart/2005/8/layout/cycle4"/>
    <dgm:cxn modelId="{43C68120-FFDD-4F71-9E23-4314B6218118}" type="presParOf" srcId="{44F7653F-7458-4A58-A1B7-338F6908F484}" destId="{BE22A078-59ED-49D5-B366-C4ADC408ABCF}" srcOrd="0" destOrd="0" presId="urn:microsoft.com/office/officeart/2005/8/layout/cycle4"/>
    <dgm:cxn modelId="{B75DD6D2-F522-40D3-B3E2-E481F673CB26}" type="presParOf" srcId="{44F7653F-7458-4A58-A1B7-338F6908F484}" destId="{92B0007B-A5FE-48BF-A70A-EBEF90EE8255}" srcOrd="1" destOrd="0" presId="urn:microsoft.com/office/officeart/2005/8/layout/cycle4"/>
    <dgm:cxn modelId="{A2523C14-89E6-4FAE-879B-DCC9DB125BD2}" type="presParOf" srcId="{2A256801-5D58-4F87-BF70-28370F34DA97}" destId="{A6A33599-045C-40DC-AEAB-7960E57DAD14}" srcOrd="2" destOrd="0" presId="urn:microsoft.com/office/officeart/2005/8/layout/cycle4"/>
    <dgm:cxn modelId="{24121DD0-3534-4409-A355-97BE743796EF}" type="presParOf" srcId="{A6A33599-045C-40DC-AEAB-7960E57DAD14}" destId="{BB45B539-1602-4082-965F-30624F90C13A}" srcOrd="0" destOrd="0" presId="urn:microsoft.com/office/officeart/2005/8/layout/cycle4"/>
    <dgm:cxn modelId="{5C28124F-9363-4EB3-BDBC-26D1C4E41D55}" type="presParOf" srcId="{A6A33599-045C-40DC-AEAB-7960E57DAD14}" destId="{9382D547-37E7-4B6A-AAF9-B68310A9E044}" srcOrd="1" destOrd="0" presId="urn:microsoft.com/office/officeart/2005/8/layout/cycle4"/>
    <dgm:cxn modelId="{7F192153-D320-49EF-99F0-035BD4CEF19F}" type="presParOf" srcId="{2A256801-5D58-4F87-BF70-28370F34DA97}" destId="{E746B2D8-647C-4A96-A182-3C8A5A1D7EAD}" srcOrd="3" destOrd="0" presId="urn:microsoft.com/office/officeart/2005/8/layout/cycle4"/>
    <dgm:cxn modelId="{249330EE-80E3-4011-9085-498F218139FA}" type="presParOf" srcId="{E746B2D8-647C-4A96-A182-3C8A5A1D7EAD}" destId="{DBFADB7D-7CAE-4E31-8AE4-44F0CB40F93B}" srcOrd="0" destOrd="0" presId="urn:microsoft.com/office/officeart/2005/8/layout/cycle4"/>
    <dgm:cxn modelId="{330AC840-7CE6-49CD-84D1-4193030A92B7}" type="presParOf" srcId="{E746B2D8-647C-4A96-A182-3C8A5A1D7EAD}" destId="{F08F2A83-274D-41AB-8331-51519E0B4A54}" srcOrd="1" destOrd="0" presId="urn:microsoft.com/office/officeart/2005/8/layout/cycle4"/>
    <dgm:cxn modelId="{F9A9CD97-D99D-4704-B07C-AAD968B5326E}" type="presParOf" srcId="{2A256801-5D58-4F87-BF70-28370F34DA97}" destId="{45D6DDC9-D9D9-4986-B6C8-5F882688F6F9}" srcOrd="4" destOrd="0" presId="urn:microsoft.com/office/officeart/2005/8/layout/cycle4"/>
    <dgm:cxn modelId="{A8FDC667-484B-4FC1-9584-8479C1C995CB}" type="presParOf" srcId="{245D72F2-0FBD-4FB3-B126-2C9F47F10A57}" destId="{B3FDE4FC-8CFE-4231-B29A-E78B8F287E60}" srcOrd="1" destOrd="0" presId="urn:microsoft.com/office/officeart/2005/8/layout/cycle4"/>
    <dgm:cxn modelId="{377D3877-746E-4CA9-ABC8-CE27ABC7F889}" type="presParOf" srcId="{B3FDE4FC-8CFE-4231-B29A-E78B8F287E60}" destId="{28C509C2-22B6-4C6D-B825-05CBE89FAB84}" srcOrd="0" destOrd="0" presId="urn:microsoft.com/office/officeart/2005/8/layout/cycle4"/>
    <dgm:cxn modelId="{6E0C68EF-CFC9-4844-97DA-32B5BF6700C2}" type="presParOf" srcId="{B3FDE4FC-8CFE-4231-B29A-E78B8F287E60}" destId="{A5AA5D27-FB3E-4FC5-B530-ADC3031653EB}" srcOrd="1" destOrd="0" presId="urn:microsoft.com/office/officeart/2005/8/layout/cycle4"/>
    <dgm:cxn modelId="{3459667A-5D3D-4780-BB76-B7785ECF0E2B}" type="presParOf" srcId="{B3FDE4FC-8CFE-4231-B29A-E78B8F287E60}" destId="{CBFFCF5B-4E69-4811-866C-73ED67E8F308}" srcOrd="2" destOrd="0" presId="urn:microsoft.com/office/officeart/2005/8/layout/cycle4"/>
    <dgm:cxn modelId="{C182C3F0-1ED9-4FA1-BD28-9A55C025931C}" type="presParOf" srcId="{B3FDE4FC-8CFE-4231-B29A-E78B8F287E60}" destId="{7BDDD70A-F6D1-4B54-809C-7C428005B7EF}" srcOrd="3" destOrd="0" presId="urn:microsoft.com/office/officeart/2005/8/layout/cycle4"/>
    <dgm:cxn modelId="{931E182A-BEF8-40C5-9769-1F83D2E6D300}" type="presParOf" srcId="{B3FDE4FC-8CFE-4231-B29A-E78B8F287E60}" destId="{E63EF3D5-5E5D-44B0-A4B3-D138A18B00DB}" srcOrd="4" destOrd="0" presId="urn:microsoft.com/office/officeart/2005/8/layout/cycle4"/>
    <dgm:cxn modelId="{399F29AB-9107-4AD7-A3C5-A080DC158301}" type="presParOf" srcId="{245D72F2-0FBD-4FB3-B126-2C9F47F10A57}" destId="{404BA5FE-7FC7-451D-8BD4-33B6C274D8DA}" srcOrd="2" destOrd="0" presId="urn:microsoft.com/office/officeart/2005/8/layout/cycle4"/>
    <dgm:cxn modelId="{5A022D16-7362-4E71-91BE-58515BC8E3FD}" type="presParOf" srcId="{245D72F2-0FBD-4FB3-B126-2C9F47F10A57}" destId="{E7506264-5994-4518-9840-27892C67F193}"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E90524-54C5-45A7-9145-5A21A7BE8FE9}" type="doc">
      <dgm:prSet loTypeId="urn:microsoft.com/office/officeart/2005/8/layout/hProcess9" loCatId="process" qsTypeId="urn:microsoft.com/office/officeart/2005/8/quickstyle/simple1" qsCatId="simple" csTypeId="urn:microsoft.com/office/officeart/2005/8/colors/accent1_2" csCatId="accent1" phldr="1"/>
      <dgm:spPr/>
    </dgm:pt>
    <dgm:pt modelId="{83ACD5D7-6DB9-4361-8E2D-7BFAD7A18D73}">
      <dgm:prSet phldrT="[Text]" custT="1"/>
      <dgm:spPr/>
      <dgm:t>
        <a:bodyPr/>
        <a:lstStyle/>
        <a:p>
          <a:r>
            <a:rPr lang="en-US" sz="1600" b="0" i="0" dirty="0" smtClean="0"/>
            <a:t>1. Awareness generation, setting up </a:t>
          </a:r>
          <a:r>
            <a:rPr lang="en-US" sz="1600" b="1" i="0" dirty="0" smtClean="0">
              <a:solidFill>
                <a:srgbClr val="FFFF00"/>
              </a:solidFill>
            </a:rPr>
            <a:t>surveillance system</a:t>
          </a:r>
          <a:r>
            <a:rPr lang="en-US" sz="1600" b="0" i="0" dirty="0" smtClean="0">
              <a:solidFill>
                <a:srgbClr val="FFFF00"/>
              </a:solidFill>
            </a:rPr>
            <a:t> </a:t>
          </a:r>
          <a:r>
            <a:rPr lang="en-US" sz="1600" b="0" i="0" dirty="0" smtClean="0"/>
            <a:t>for </a:t>
          </a:r>
          <a:r>
            <a:rPr lang="en-US" sz="1600" b="0" i="0" dirty="0" smtClean="0">
              <a:solidFill>
                <a:srgbClr val="FFFF00"/>
              </a:solidFill>
            </a:rPr>
            <a:t>monitoring</a:t>
          </a:r>
          <a:r>
            <a:rPr lang="en-US" sz="1600" b="0" i="0" dirty="0" smtClean="0"/>
            <a:t> HIV epidemic</a:t>
          </a:r>
        </a:p>
        <a:p>
          <a:r>
            <a:rPr lang="en-US" sz="1600" b="0" i="0" dirty="0" smtClean="0"/>
            <a:t> 2. Measures to ensure </a:t>
          </a:r>
          <a:r>
            <a:rPr lang="en-US" sz="1600" b="1" i="0" dirty="0" smtClean="0">
              <a:solidFill>
                <a:srgbClr val="FFFF00"/>
              </a:solidFill>
            </a:rPr>
            <a:t>access to safe blood and preventive services </a:t>
          </a:r>
          <a:r>
            <a:rPr lang="en-US" sz="1600" b="0" i="0" dirty="0" smtClean="0"/>
            <a:t>for HRGs</a:t>
          </a:r>
          <a:endParaRPr lang="en-IN" sz="1600" dirty="0"/>
        </a:p>
      </dgm:t>
    </dgm:pt>
    <dgm:pt modelId="{CB8A1625-E833-4705-837A-97911B6C4A6F}" type="parTrans" cxnId="{D02C8CC8-1961-4BF5-B1B9-D84B908DE9F4}">
      <dgm:prSet/>
      <dgm:spPr/>
      <dgm:t>
        <a:bodyPr/>
        <a:lstStyle/>
        <a:p>
          <a:endParaRPr lang="en-IN"/>
        </a:p>
      </dgm:t>
    </dgm:pt>
    <dgm:pt modelId="{CDFF94DF-59C6-4AEB-9754-74C2836EE273}" type="sibTrans" cxnId="{D02C8CC8-1961-4BF5-B1B9-D84B908DE9F4}">
      <dgm:prSet/>
      <dgm:spPr/>
      <dgm:t>
        <a:bodyPr/>
        <a:lstStyle/>
        <a:p>
          <a:endParaRPr lang="en-IN"/>
        </a:p>
      </dgm:t>
    </dgm:pt>
    <dgm:pt modelId="{31F3F0A1-7E6A-4225-85DF-12A870E2F9E6}">
      <dgm:prSet phldrT="[Text]" custT="1"/>
      <dgm:spPr/>
      <dgm:t>
        <a:bodyPr/>
        <a:lstStyle/>
        <a:p>
          <a:pPr algn="l"/>
          <a:r>
            <a:rPr lang="en-US" sz="1400" dirty="0" smtClean="0"/>
            <a:t>1.</a:t>
          </a:r>
          <a:r>
            <a:rPr lang="en-US" sz="1600" b="1" dirty="0" smtClean="0">
              <a:solidFill>
                <a:srgbClr val="FFFF00"/>
              </a:solidFill>
              <a:latin typeface="+mj-lt"/>
            </a:rPr>
            <a:t>Decentraliz-ation</a:t>
          </a:r>
          <a:r>
            <a:rPr lang="en-US" sz="1400" dirty="0" smtClean="0"/>
            <a:t> by means of formation of State AIDS control societies &amp; District AIDS control societies</a:t>
          </a:r>
        </a:p>
        <a:p>
          <a:pPr algn="l"/>
          <a:r>
            <a:rPr lang="en-US" sz="1400" dirty="0" smtClean="0"/>
            <a:t>2. </a:t>
          </a:r>
          <a:r>
            <a:rPr lang="en-US" sz="1400" b="1" dirty="0" smtClean="0">
              <a:solidFill>
                <a:srgbClr val="FFFF00"/>
              </a:solidFill>
            </a:rPr>
            <a:t>Involvement of NGOs/CBOs </a:t>
          </a:r>
          <a:r>
            <a:rPr lang="en-US" sz="1400" dirty="0" smtClean="0"/>
            <a:t>in policy making and service delivery</a:t>
          </a:r>
        </a:p>
        <a:p>
          <a:pPr algn="l"/>
          <a:r>
            <a:rPr lang="en-US" sz="1400" dirty="0" smtClean="0"/>
            <a:t>3. </a:t>
          </a:r>
          <a:r>
            <a:rPr lang="en-US" sz="1400" b="1" dirty="0" smtClean="0">
              <a:solidFill>
                <a:srgbClr val="FFFF00"/>
              </a:solidFill>
            </a:rPr>
            <a:t>Reforming surveillance</a:t>
          </a:r>
        </a:p>
        <a:p>
          <a:pPr algn="l"/>
          <a:r>
            <a:rPr lang="en-US" sz="1400" dirty="0" smtClean="0"/>
            <a:t>4. Care and support for PLWHA</a:t>
          </a:r>
        </a:p>
        <a:p>
          <a:pPr algn="l"/>
          <a:r>
            <a:rPr lang="en-US" sz="1400" dirty="0" smtClean="0"/>
            <a:t>5. </a:t>
          </a:r>
          <a:r>
            <a:rPr lang="en-US" sz="1400" b="1" dirty="0" smtClean="0">
              <a:solidFill>
                <a:srgbClr val="FFFF00"/>
              </a:solidFill>
            </a:rPr>
            <a:t>ART Program</a:t>
          </a:r>
        </a:p>
        <a:p>
          <a:pPr algn="l"/>
          <a:r>
            <a:rPr lang="en-US" sz="1400" dirty="0" smtClean="0"/>
            <a:t>6. </a:t>
          </a:r>
          <a:r>
            <a:rPr lang="en-US" sz="1400" b="1" dirty="0" smtClean="0">
              <a:solidFill>
                <a:srgbClr val="FFFF00"/>
              </a:solidFill>
            </a:rPr>
            <a:t>National Blood Policy</a:t>
          </a:r>
          <a:endParaRPr lang="en-IN" sz="1400" b="1" dirty="0">
            <a:solidFill>
              <a:srgbClr val="FFFF00"/>
            </a:solidFill>
          </a:endParaRPr>
        </a:p>
      </dgm:t>
    </dgm:pt>
    <dgm:pt modelId="{76F25759-700F-4D9D-B572-F7F0ACA2D6B4}" type="parTrans" cxnId="{31FEAE0E-A3B1-4D0D-B9AB-EE06B8BF4951}">
      <dgm:prSet/>
      <dgm:spPr/>
      <dgm:t>
        <a:bodyPr/>
        <a:lstStyle/>
        <a:p>
          <a:endParaRPr lang="en-IN"/>
        </a:p>
      </dgm:t>
    </dgm:pt>
    <dgm:pt modelId="{A0451AB3-2653-4206-A730-0DC4C2245385}" type="sibTrans" cxnId="{31FEAE0E-A3B1-4D0D-B9AB-EE06B8BF4951}">
      <dgm:prSet/>
      <dgm:spPr/>
      <dgm:t>
        <a:bodyPr/>
        <a:lstStyle/>
        <a:p>
          <a:endParaRPr lang="en-IN"/>
        </a:p>
      </dgm:t>
    </dgm:pt>
    <dgm:pt modelId="{40350F7E-2D83-4463-A757-69A377CD3E30}">
      <dgm:prSet phldrT="[Text]" custT="1"/>
      <dgm:spPr/>
      <dgm:t>
        <a:bodyPr/>
        <a:lstStyle/>
        <a:p>
          <a:r>
            <a:rPr lang="en-US" sz="1400" dirty="0" smtClean="0"/>
            <a:t>1</a:t>
          </a:r>
          <a:r>
            <a:rPr lang="en-US" sz="1400" b="1" dirty="0" smtClean="0"/>
            <a:t>. </a:t>
          </a:r>
          <a:r>
            <a:rPr lang="en-US" sz="1600" b="1" i="0" dirty="0" smtClean="0">
              <a:solidFill>
                <a:srgbClr val="FFFF00"/>
              </a:solidFill>
            </a:rPr>
            <a:t>Scaling up coverage of TIs among HRG, IEC</a:t>
          </a:r>
          <a:r>
            <a:rPr lang="en-US" sz="1600" b="1" i="0" dirty="0" smtClean="0"/>
            <a:t> </a:t>
          </a:r>
          <a:r>
            <a:rPr lang="en-US" sz="1600" b="0" i="0" dirty="0" smtClean="0"/>
            <a:t>(BCC practices, testing and counseling, and adherence, </a:t>
          </a:r>
          <a:r>
            <a:rPr lang="en-IN" sz="1600" b="0" i="0" dirty="0" smtClean="0"/>
            <a:t>Opioid Substitution Therapy (OST) </a:t>
          </a:r>
        </a:p>
        <a:p>
          <a:r>
            <a:rPr lang="en-US" sz="1600" b="0" i="0" dirty="0" smtClean="0"/>
            <a:t>2. </a:t>
          </a:r>
          <a:r>
            <a:rPr lang="en-US" sz="1600" b="1" i="0" dirty="0" smtClean="0">
              <a:solidFill>
                <a:srgbClr val="FFFF00"/>
              </a:solidFill>
            </a:rPr>
            <a:t>Comprehensive Care, treatment and Support  </a:t>
          </a:r>
        </a:p>
        <a:p>
          <a:r>
            <a:rPr lang="en-US" sz="1600" b="1" i="0" dirty="0" smtClean="0">
              <a:solidFill>
                <a:srgbClr val="FFFF00"/>
              </a:solidFill>
            </a:rPr>
            <a:t>Scaling up of ART </a:t>
          </a:r>
          <a:r>
            <a:rPr lang="en-US" sz="1600" b="0" i="0" dirty="0" smtClean="0"/>
            <a:t>including second line , management of opportunistic infections </a:t>
          </a:r>
        </a:p>
        <a:p>
          <a:r>
            <a:rPr lang="en-US" sz="1600" b="0" i="0" dirty="0" smtClean="0"/>
            <a:t>3</a:t>
          </a:r>
          <a:r>
            <a:rPr lang="en-US" sz="1600" b="1" i="0" dirty="0" smtClean="0"/>
            <a:t>. </a:t>
          </a:r>
          <a:r>
            <a:rPr lang="en-IN" sz="1600" b="1" i="0" dirty="0" smtClean="0"/>
            <a:t>Strengthening IC</a:t>
          </a:r>
          <a:r>
            <a:rPr lang="en-IN" sz="1600" b="0" i="0" dirty="0" smtClean="0"/>
            <a:t>: P</a:t>
          </a:r>
          <a:r>
            <a:rPr lang="en-US" sz="1600" b="0" i="0" dirty="0" err="1" smtClean="0"/>
            <a:t>hased</a:t>
          </a:r>
          <a:r>
            <a:rPr lang="en-US" sz="1600" b="0" i="0" dirty="0" smtClean="0"/>
            <a:t> Integration of HIV services with the routine public sector health delivery systems, streamlining the supply chain mechanisms, quality control mechanisms and building capacities of governmental and non-governmental institutions and networks.</a:t>
          </a:r>
          <a:endParaRPr lang="en-IN" sz="1600" b="0" i="0" dirty="0" smtClean="0"/>
        </a:p>
        <a:p>
          <a:r>
            <a:rPr lang="en-US" sz="1600" b="0" i="0" dirty="0" smtClean="0"/>
            <a:t>4. </a:t>
          </a:r>
          <a:r>
            <a:rPr lang="en-IN" sz="1600" b="1" i="0" dirty="0" smtClean="0">
              <a:solidFill>
                <a:srgbClr val="FFFF00"/>
              </a:solidFill>
            </a:rPr>
            <a:t>SIMS</a:t>
          </a:r>
        </a:p>
        <a:p>
          <a:r>
            <a:rPr lang="en-US" sz="1600" b="0" i="0" dirty="0" smtClean="0"/>
            <a:t>Incidence analysis, identifying pockets of infection and estimating the burden of infection</a:t>
          </a:r>
        </a:p>
        <a:p>
          <a:endParaRPr lang="en-IN" sz="1000" dirty="0"/>
        </a:p>
      </dgm:t>
    </dgm:pt>
    <dgm:pt modelId="{1467E557-E9F1-49A4-8182-D7CD5CBC9B27}" type="parTrans" cxnId="{C22DEF51-FB07-4984-9B5F-F030AA680153}">
      <dgm:prSet/>
      <dgm:spPr/>
      <dgm:t>
        <a:bodyPr/>
        <a:lstStyle/>
        <a:p>
          <a:endParaRPr lang="en-IN"/>
        </a:p>
      </dgm:t>
    </dgm:pt>
    <dgm:pt modelId="{C1D01A36-E36B-435D-8E67-7C8D14A5CA70}" type="sibTrans" cxnId="{C22DEF51-FB07-4984-9B5F-F030AA680153}">
      <dgm:prSet/>
      <dgm:spPr/>
      <dgm:t>
        <a:bodyPr/>
        <a:lstStyle/>
        <a:p>
          <a:endParaRPr lang="en-IN"/>
        </a:p>
      </dgm:t>
    </dgm:pt>
    <dgm:pt modelId="{A3393F84-BDFC-4158-9EC9-37A930B46C74}">
      <dgm:prSet phldrT="[Text]" custT="1"/>
      <dgm:spPr/>
      <dgm:t>
        <a:bodyPr/>
        <a:lstStyle/>
        <a:p>
          <a:r>
            <a:rPr lang="en-US" sz="1400" b="0" i="0" dirty="0" smtClean="0"/>
            <a:t>1. </a:t>
          </a:r>
          <a:r>
            <a:rPr lang="en-US" sz="1600" b="1" i="0" dirty="0" smtClean="0">
              <a:solidFill>
                <a:srgbClr val="FFFF00"/>
              </a:solidFill>
            </a:rPr>
            <a:t>Prevention  and integrated Care, Support &amp; Treatment </a:t>
          </a:r>
          <a:r>
            <a:rPr lang="en-US" sz="1600" b="0" i="0" dirty="0" smtClean="0"/>
            <a:t>(CST). </a:t>
          </a:r>
        </a:p>
        <a:p>
          <a:r>
            <a:rPr lang="en-US" sz="1600" b="0" i="0" dirty="0" smtClean="0"/>
            <a:t>2. Computerized  Information Management and Institutional Strengthening activities - provide the required technical, </a:t>
          </a:r>
          <a:r>
            <a:rPr lang="en-US" sz="1600" b="1" i="0" dirty="0" smtClean="0">
              <a:solidFill>
                <a:srgbClr val="FFFF00"/>
              </a:solidFill>
            </a:rPr>
            <a:t>managerial and administrative support</a:t>
          </a:r>
          <a:r>
            <a:rPr lang="en-US" sz="1600" b="0" i="0" dirty="0" smtClean="0"/>
            <a:t> for implementing the program on local level.</a:t>
          </a:r>
        </a:p>
        <a:p>
          <a:r>
            <a:rPr lang="en-US" sz="1600" b="0" i="0" dirty="0" smtClean="0"/>
            <a:t>3. D</a:t>
          </a:r>
          <a:r>
            <a:rPr lang="en-IN" sz="1600" b="0" i="0" dirty="0" err="1" smtClean="0"/>
            <a:t>edicated</a:t>
          </a:r>
          <a:r>
            <a:rPr lang="en-IN" sz="1600" b="0" i="0" dirty="0" smtClean="0"/>
            <a:t> North-East regional Office</a:t>
          </a:r>
        </a:p>
        <a:p>
          <a:r>
            <a:rPr lang="en-IN" sz="1600" b="0" i="0" dirty="0" smtClean="0"/>
            <a:t>4. </a:t>
          </a:r>
          <a:r>
            <a:rPr lang="en-US" sz="1600" b="0" i="0" dirty="0" smtClean="0"/>
            <a:t>HIV Counseling and testing services</a:t>
          </a:r>
          <a:r>
            <a:rPr lang="en-IN" sz="1600" b="0" i="0" dirty="0" smtClean="0"/>
            <a:t> </a:t>
          </a:r>
          <a:endParaRPr lang="en-IN" sz="1600" dirty="0"/>
        </a:p>
      </dgm:t>
    </dgm:pt>
    <dgm:pt modelId="{04CF1828-3D78-4ACA-9914-72E45F91DF5F}" type="parTrans" cxnId="{7C101CCB-FABF-430F-8AE6-42F37D307A81}">
      <dgm:prSet/>
      <dgm:spPr/>
      <dgm:t>
        <a:bodyPr/>
        <a:lstStyle/>
        <a:p>
          <a:endParaRPr lang="en-IN"/>
        </a:p>
      </dgm:t>
    </dgm:pt>
    <dgm:pt modelId="{429321F9-34D6-42F6-9A02-1F122D0035E1}" type="sibTrans" cxnId="{7C101CCB-FABF-430F-8AE6-42F37D307A81}">
      <dgm:prSet/>
      <dgm:spPr/>
      <dgm:t>
        <a:bodyPr/>
        <a:lstStyle/>
        <a:p>
          <a:endParaRPr lang="en-IN"/>
        </a:p>
      </dgm:t>
    </dgm:pt>
    <dgm:pt modelId="{5CE39251-3DEE-4A19-818F-C2BD8459C981}" type="pres">
      <dgm:prSet presAssocID="{1FE90524-54C5-45A7-9145-5A21A7BE8FE9}" presName="CompostProcess" presStyleCnt="0">
        <dgm:presLayoutVars>
          <dgm:dir/>
          <dgm:resizeHandles val="exact"/>
        </dgm:presLayoutVars>
      </dgm:prSet>
      <dgm:spPr/>
    </dgm:pt>
    <dgm:pt modelId="{76009785-2782-44E8-BF45-D75F9BBEB6FA}" type="pres">
      <dgm:prSet presAssocID="{1FE90524-54C5-45A7-9145-5A21A7BE8FE9}" presName="arrow" presStyleLbl="bgShp" presStyleIdx="0" presStyleCnt="1"/>
      <dgm:spPr/>
    </dgm:pt>
    <dgm:pt modelId="{A6399477-C9CE-4F4B-BEB6-355E4423DF01}" type="pres">
      <dgm:prSet presAssocID="{1FE90524-54C5-45A7-9145-5A21A7BE8FE9}" presName="linearProcess" presStyleCnt="0"/>
      <dgm:spPr/>
    </dgm:pt>
    <dgm:pt modelId="{8456F6A3-FCB6-4EDA-B855-780BC0431026}" type="pres">
      <dgm:prSet presAssocID="{83ACD5D7-6DB9-4361-8E2D-7BFAD7A18D73}" presName="textNode" presStyleLbl="node1" presStyleIdx="0" presStyleCnt="4" custScaleX="130610" custScaleY="182729">
        <dgm:presLayoutVars>
          <dgm:bulletEnabled val="1"/>
        </dgm:presLayoutVars>
      </dgm:prSet>
      <dgm:spPr/>
      <dgm:t>
        <a:bodyPr/>
        <a:lstStyle/>
        <a:p>
          <a:endParaRPr lang="en-IN"/>
        </a:p>
      </dgm:t>
    </dgm:pt>
    <dgm:pt modelId="{10D52E5A-2FCA-4CBE-90CC-B9E83CF5ABD2}" type="pres">
      <dgm:prSet presAssocID="{CDFF94DF-59C6-4AEB-9754-74C2836EE273}" presName="sibTrans" presStyleCnt="0"/>
      <dgm:spPr/>
    </dgm:pt>
    <dgm:pt modelId="{EFC7BF70-F5B9-4A13-857C-812ED324CC8E}" type="pres">
      <dgm:prSet presAssocID="{31F3F0A1-7E6A-4225-85DF-12A870E2F9E6}" presName="textNode" presStyleLbl="node1" presStyleIdx="1" presStyleCnt="4" custScaleX="145987" custScaleY="221566">
        <dgm:presLayoutVars>
          <dgm:bulletEnabled val="1"/>
        </dgm:presLayoutVars>
      </dgm:prSet>
      <dgm:spPr/>
      <dgm:t>
        <a:bodyPr/>
        <a:lstStyle/>
        <a:p>
          <a:endParaRPr lang="en-IN"/>
        </a:p>
      </dgm:t>
    </dgm:pt>
    <dgm:pt modelId="{EB8FDDA8-55C6-412F-A307-B69ABC5C6584}" type="pres">
      <dgm:prSet presAssocID="{A0451AB3-2653-4206-A730-0DC4C2245385}" presName="sibTrans" presStyleCnt="0"/>
      <dgm:spPr/>
    </dgm:pt>
    <dgm:pt modelId="{BFD53861-705D-452B-ABAC-31771FAF4A56}" type="pres">
      <dgm:prSet presAssocID="{A3393F84-BDFC-4158-9EC9-37A930B46C74}" presName="textNode" presStyleLbl="node1" presStyleIdx="2" presStyleCnt="4" custScaleX="209972" custScaleY="234066">
        <dgm:presLayoutVars>
          <dgm:bulletEnabled val="1"/>
        </dgm:presLayoutVars>
      </dgm:prSet>
      <dgm:spPr/>
      <dgm:t>
        <a:bodyPr/>
        <a:lstStyle/>
        <a:p>
          <a:endParaRPr lang="en-IN"/>
        </a:p>
      </dgm:t>
    </dgm:pt>
    <dgm:pt modelId="{F779E582-AFCB-49D0-884F-E690CB5E0E3E}" type="pres">
      <dgm:prSet presAssocID="{429321F9-34D6-42F6-9A02-1F122D0035E1}" presName="sibTrans" presStyleCnt="0"/>
      <dgm:spPr/>
    </dgm:pt>
    <dgm:pt modelId="{BFF11ABE-10F7-4F17-A041-445C7DF04FB0}" type="pres">
      <dgm:prSet presAssocID="{40350F7E-2D83-4463-A757-69A377CD3E30}" presName="textNode" presStyleLbl="node1" presStyleIdx="3" presStyleCnt="4" custScaleX="343979" custScaleY="250000">
        <dgm:presLayoutVars>
          <dgm:bulletEnabled val="1"/>
        </dgm:presLayoutVars>
      </dgm:prSet>
      <dgm:spPr/>
      <dgm:t>
        <a:bodyPr/>
        <a:lstStyle/>
        <a:p>
          <a:endParaRPr lang="en-IN"/>
        </a:p>
      </dgm:t>
    </dgm:pt>
  </dgm:ptLst>
  <dgm:cxnLst>
    <dgm:cxn modelId="{BB8CD49C-4766-4925-9FEC-8BDDC52455D3}" type="presOf" srcId="{1FE90524-54C5-45A7-9145-5A21A7BE8FE9}" destId="{5CE39251-3DEE-4A19-818F-C2BD8459C981}" srcOrd="0" destOrd="0" presId="urn:microsoft.com/office/officeart/2005/8/layout/hProcess9"/>
    <dgm:cxn modelId="{6E86D883-60F8-4ED8-BEE5-4A11D156730D}" type="presOf" srcId="{31F3F0A1-7E6A-4225-85DF-12A870E2F9E6}" destId="{EFC7BF70-F5B9-4A13-857C-812ED324CC8E}" srcOrd="0" destOrd="0" presId="urn:microsoft.com/office/officeart/2005/8/layout/hProcess9"/>
    <dgm:cxn modelId="{979134DF-94A6-439A-A417-9BCB47E818A4}" type="presOf" srcId="{40350F7E-2D83-4463-A757-69A377CD3E30}" destId="{BFF11ABE-10F7-4F17-A041-445C7DF04FB0}" srcOrd="0" destOrd="0" presId="urn:microsoft.com/office/officeart/2005/8/layout/hProcess9"/>
    <dgm:cxn modelId="{D02C8CC8-1961-4BF5-B1B9-D84B908DE9F4}" srcId="{1FE90524-54C5-45A7-9145-5A21A7BE8FE9}" destId="{83ACD5D7-6DB9-4361-8E2D-7BFAD7A18D73}" srcOrd="0" destOrd="0" parTransId="{CB8A1625-E833-4705-837A-97911B6C4A6F}" sibTransId="{CDFF94DF-59C6-4AEB-9754-74C2836EE273}"/>
    <dgm:cxn modelId="{A26EA02A-AC89-4CA1-A7CF-5CF77A071593}" type="presOf" srcId="{83ACD5D7-6DB9-4361-8E2D-7BFAD7A18D73}" destId="{8456F6A3-FCB6-4EDA-B855-780BC0431026}" srcOrd="0" destOrd="0" presId="urn:microsoft.com/office/officeart/2005/8/layout/hProcess9"/>
    <dgm:cxn modelId="{31FEAE0E-A3B1-4D0D-B9AB-EE06B8BF4951}" srcId="{1FE90524-54C5-45A7-9145-5A21A7BE8FE9}" destId="{31F3F0A1-7E6A-4225-85DF-12A870E2F9E6}" srcOrd="1" destOrd="0" parTransId="{76F25759-700F-4D9D-B572-F7F0ACA2D6B4}" sibTransId="{A0451AB3-2653-4206-A730-0DC4C2245385}"/>
    <dgm:cxn modelId="{7C101CCB-FABF-430F-8AE6-42F37D307A81}" srcId="{1FE90524-54C5-45A7-9145-5A21A7BE8FE9}" destId="{A3393F84-BDFC-4158-9EC9-37A930B46C74}" srcOrd="2" destOrd="0" parTransId="{04CF1828-3D78-4ACA-9914-72E45F91DF5F}" sibTransId="{429321F9-34D6-42F6-9A02-1F122D0035E1}"/>
    <dgm:cxn modelId="{C22DEF51-FB07-4984-9B5F-F030AA680153}" srcId="{1FE90524-54C5-45A7-9145-5A21A7BE8FE9}" destId="{40350F7E-2D83-4463-A757-69A377CD3E30}" srcOrd="3" destOrd="0" parTransId="{1467E557-E9F1-49A4-8182-D7CD5CBC9B27}" sibTransId="{C1D01A36-E36B-435D-8E67-7C8D14A5CA70}"/>
    <dgm:cxn modelId="{A05A6252-4839-4B74-BAE3-AFCEEAB3EBC0}" type="presOf" srcId="{A3393F84-BDFC-4158-9EC9-37A930B46C74}" destId="{BFD53861-705D-452B-ABAC-31771FAF4A56}" srcOrd="0" destOrd="0" presId="urn:microsoft.com/office/officeart/2005/8/layout/hProcess9"/>
    <dgm:cxn modelId="{DDFC1F5F-5294-4F6D-8D8B-08DF67FD89BB}" type="presParOf" srcId="{5CE39251-3DEE-4A19-818F-C2BD8459C981}" destId="{76009785-2782-44E8-BF45-D75F9BBEB6FA}" srcOrd="0" destOrd="0" presId="urn:microsoft.com/office/officeart/2005/8/layout/hProcess9"/>
    <dgm:cxn modelId="{3C932EB2-DE96-4708-A30A-3D0D0F8CF5B1}" type="presParOf" srcId="{5CE39251-3DEE-4A19-818F-C2BD8459C981}" destId="{A6399477-C9CE-4F4B-BEB6-355E4423DF01}" srcOrd="1" destOrd="0" presId="urn:microsoft.com/office/officeart/2005/8/layout/hProcess9"/>
    <dgm:cxn modelId="{1200DCA6-0176-400F-9B17-DA7D185E2CD0}" type="presParOf" srcId="{A6399477-C9CE-4F4B-BEB6-355E4423DF01}" destId="{8456F6A3-FCB6-4EDA-B855-780BC0431026}" srcOrd="0" destOrd="0" presId="urn:microsoft.com/office/officeart/2005/8/layout/hProcess9"/>
    <dgm:cxn modelId="{5D02832F-3937-4476-B42E-D3E12F9D398B}" type="presParOf" srcId="{A6399477-C9CE-4F4B-BEB6-355E4423DF01}" destId="{10D52E5A-2FCA-4CBE-90CC-B9E83CF5ABD2}" srcOrd="1" destOrd="0" presId="urn:microsoft.com/office/officeart/2005/8/layout/hProcess9"/>
    <dgm:cxn modelId="{BEAE8E95-9EA7-4D53-9F22-CA09F81280CF}" type="presParOf" srcId="{A6399477-C9CE-4F4B-BEB6-355E4423DF01}" destId="{EFC7BF70-F5B9-4A13-857C-812ED324CC8E}" srcOrd="2" destOrd="0" presId="urn:microsoft.com/office/officeart/2005/8/layout/hProcess9"/>
    <dgm:cxn modelId="{F3A6666A-E0CD-4DAF-B5E0-D878287DE271}" type="presParOf" srcId="{A6399477-C9CE-4F4B-BEB6-355E4423DF01}" destId="{EB8FDDA8-55C6-412F-A307-B69ABC5C6584}" srcOrd="3" destOrd="0" presId="urn:microsoft.com/office/officeart/2005/8/layout/hProcess9"/>
    <dgm:cxn modelId="{E0A1A872-0C8F-41B2-8034-FDA9F8037240}" type="presParOf" srcId="{A6399477-C9CE-4F4B-BEB6-355E4423DF01}" destId="{BFD53861-705D-452B-ABAC-31771FAF4A56}" srcOrd="4" destOrd="0" presId="urn:microsoft.com/office/officeart/2005/8/layout/hProcess9"/>
    <dgm:cxn modelId="{A1D16471-80A6-43AA-8BA0-59503AE976BF}" type="presParOf" srcId="{A6399477-C9CE-4F4B-BEB6-355E4423DF01}" destId="{F779E582-AFCB-49D0-884F-E690CB5E0E3E}" srcOrd="5" destOrd="0" presId="urn:microsoft.com/office/officeart/2005/8/layout/hProcess9"/>
    <dgm:cxn modelId="{A363AE1D-2DB2-4359-889F-95EF7322A8CF}" type="presParOf" srcId="{A6399477-C9CE-4F4B-BEB6-355E4423DF01}" destId="{BFF11ABE-10F7-4F17-A041-445C7DF04FB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DA9FCC-9071-4062-82F1-1BE99602D10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IN"/>
        </a:p>
      </dgm:t>
    </dgm:pt>
    <dgm:pt modelId="{4F0AA76C-FD66-4659-BD30-AAF83E0FB0C3}">
      <dgm:prSet phldrT="[Text]"/>
      <dgm:spPr/>
      <dgm:t>
        <a:bodyPr/>
        <a:lstStyle/>
        <a:p>
          <a:r>
            <a:rPr lang="en-US" dirty="0" smtClean="0"/>
            <a:t>NACO</a:t>
          </a:r>
          <a:endParaRPr lang="en-IN" dirty="0"/>
        </a:p>
      </dgm:t>
    </dgm:pt>
    <dgm:pt modelId="{CF100606-01C5-4442-A471-E176D3E4D18D}" type="parTrans" cxnId="{44E15DFE-1B2D-4F0A-BF8E-20F3B297F961}">
      <dgm:prSet/>
      <dgm:spPr/>
      <dgm:t>
        <a:bodyPr/>
        <a:lstStyle/>
        <a:p>
          <a:endParaRPr lang="en-IN"/>
        </a:p>
      </dgm:t>
    </dgm:pt>
    <dgm:pt modelId="{DA049649-2B7E-47A5-8274-244BDDC2A640}" type="sibTrans" cxnId="{44E15DFE-1B2D-4F0A-BF8E-20F3B297F961}">
      <dgm:prSet/>
      <dgm:spPr/>
      <dgm:t>
        <a:bodyPr/>
        <a:lstStyle/>
        <a:p>
          <a:endParaRPr lang="en-IN"/>
        </a:p>
      </dgm:t>
    </dgm:pt>
    <dgm:pt modelId="{13556FA7-DF35-40FD-AB24-9559576CF35B}">
      <dgm:prSet phldrT="[Text]" custT="1"/>
      <dgm:spPr/>
      <dgm:t>
        <a:bodyPr/>
        <a:lstStyle/>
        <a:p>
          <a:r>
            <a:rPr lang="en-US" sz="1600" b="1" dirty="0" smtClean="0"/>
            <a:t>State AIDS Control Society</a:t>
          </a:r>
          <a:endParaRPr lang="en-IN" sz="1600" b="1" dirty="0"/>
        </a:p>
      </dgm:t>
    </dgm:pt>
    <dgm:pt modelId="{F3D6F1BA-6831-4401-8C70-24899DB1B482}" type="parTrans" cxnId="{21EE0ACA-A3AE-4879-AC9C-71B64BF6637C}">
      <dgm:prSet/>
      <dgm:spPr/>
      <dgm:t>
        <a:bodyPr/>
        <a:lstStyle/>
        <a:p>
          <a:endParaRPr lang="en-IN"/>
        </a:p>
      </dgm:t>
    </dgm:pt>
    <dgm:pt modelId="{B66B3498-1FD0-401F-9DF7-CA22E0B69489}" type="sibTrans" cxnId="{21EE0ACA-A3AE-4879-AC9C-71B64BF6637C}">
      <dgm:prSet/>
      <dgm:spPr/>
      <dgm:t>
        <a:bodyPr/>
        <a:lstStyle/>
        <a:p>
          <a:endParaRPr lang="en-IN"/>
        </a:p>
      </dgm:t>
    </dgm:pt>
    <dgm:pt modelId="{68589F35-3E27-481F-AEFB-EB409CA4C2B7}">
      <dgm:prSet phldrT="[Text]" custT="1"/>
      <dgm:spPr/>
      <dgm:t>
        <a:bodyPr/>
        <a:lstStyle/>
        <a:p>
          <a:r>
            <a:rPr lang="en-US" sz="1400" b="1" dirty="0" smtClean="0"/>
            <a:t>District AIDS prevention and control Units</a:t>
          </a:r>
          <a:endParaRPr lang="en-IN" sz="1400" b="1" dirty="0"/>
        </a:p>
      </dgm:t>
    </dgm:pt>
    <dgm:pt modelId="{6C0E18E3-095F-4357-B1D1-948D94EC7A43}" type="parTrans" cxnId="{3E5161A9-4F86-4ED7-B6AD-91CAB00F1C48}">
      <dgm:prSet/>
      <dgm:spPr/>
      <dgm:t>
        <a:bodyPr/>
        <a:lstStyle/>
        <a:p>
          <a:endParaRPr lang="en-IN"/>
        </a:p>
      </dgm:t>
    </dgm:pt>
    <dgm:pt modelId="{37E12F86-26B5-4F1F-9355-88DA61F91715}" type="sibTrans" cxnId="{3E5161A9-4F86-4ED7-B6AD-91CAB00F1C48}">
      <dgm:prSet/>
      <dgm:spPr/>
      <dgm:t>
        <a:bodyPr/>
        <a:lstStyle/>
        <a:p>
          <a:endParaRPr lang="en-IN"/>
        </a:p>
      </dgm:t>
    </dgm:pt>
    <dgm:pt modelId="{84048C23-A1B3-4992-86F3-C1AEA02E1336}" type="pres">
      <dgm:prSet presAssocID="{FFDA9FCC-9071-4062-82F1-1BE99602D106}" presName="Name0" presStyleCnt="0">
        <dgm:presLayoutVars>
          <dgm:chMax val="7"/>
          <dgm:chPref val="7"/>
          <dgm:dir/>
          <dgm:animLvl val="lvl"/>
        </dgm:presLayoutVars>
      </dgm:prSet>
      <dgm:spPr/>
      <dgm:t>
        <a:bodyPr/>
        <a:lstStyle/>
        <a:p>
          <a:endParaRPr lang="en-US"/>
        </a:p>
      </dgm:t>
    </dgm:pt>
    <dgm:pt modelId="{13F1881F-089E-4DB0-ACF3-9D5744AFE1FC}" type="pres">
      <dgm:prSet presAssocID="{4F0AA76C-FD66-4659-BD30-AAF83E0FB0C3}" presName="Accent1" presStyleCnt="0"/>
      <dgm:spPr/>
    </dgm:pt>
    <dgm:pt modelId="{2892D21E-A233-4886-BD69-5EA36C9CE626}" type="pres">
      <dgm:prSet presAssocID="{4F0AA76C-FD66-4659-BD30-AAF83E0FB0C3}" presName="Accent" presStyleLbl="node1" presStyleIdx="0" presStyleCnt="3"/>
      <dgm:spPr/>
    </dgm:pt>
    <dgm:pt modelId="{2C6298EC-0528-4368-89DF-4C1312303DBE}" type="pres">
      <dgm:prSet presAssocID="{4F0AA76C-FD66-4659-BD30-AAF83E0FB0C3}" presName="Parent1" presStyleLbl="revTx" presStyleIdx="0" presStyleCnt="3">
        <dgm:presLayoutVars>
          <dgm:chMax val="1"/>
          <dgm:chPref val="1"/>
          <dgm:bulletEnabled val="1"/>
        </dgm:presLayoutVars>
      </dgm:prSet>
      <dgm:spPr/>
      <dgm:t>
        <a:bodyPr/>
        <a:lstStyle/>
        <a:p>
          <a:endParaRPr lang="en-IN"/>
        </a:p>
      </dgm:t>
    </dgm:pt>
    <dgm:pt modelId="{369E35E1-8C36-4044-B75D-263E65100CE2}" type="pres">
      <dgm:prSet presAssocID="{13556FA7-DF35-40FD-AB24-9559576CF35B}" presName="Accent2" presStyleCnt="0"/>
      <dgm:spPr/>
    </dgm:pt>
    <dgm:pt modelId="{8CE2C527-D9AE-4D54-A54A-10E04447A000}" type="pres">
      <dgm:prSet presAssocID="{13556FA7-DF35-40FD-AB24-9559576CF35B}" presName="Accent" presStyleLbl="node1" presStyleIdx="1" presStyleCnt="3"/>
      <dgm:spPr/>
    </dgm:pt>
    <dgm:pt modelId="{9787DBAE-7644-49D8-BE67-EEAB121162D0}" type="pres">
      <dgm:prSet presAssocID="{13556FA7-DF35-40FD-AB24-9559576CF35B}" presName="Parent2" presStyleLbl="revTx" presStyleIdx="1" presStyleCnt="3">
        <dgm:presLayoutVars>
          <dgm:chMax val="1"/>
          <dgm:chPref val="1"/>
          <dgm:bulletEnabled val="1"/>
        </dgm:presLayoutVars>
      </dgm:prSet>
      <dgm:spPr/>
      <dgm:t>
        <a:bodyPr/>
        <a:lstStyle/>
        <a:p>
          <a:endParaRPr lang="en-US"/>
        </a:p>
      </dgm:t>
    </dgm:pt>
    <dgm:pt modelId="{946970DA-8B9F-4099-B17A-7D079D9B1A03}" type="pres">
      <dgm:prSet presAssocID="{68589F35-3E27-481F-AEFB-EB409CA4C2B7}" presName="Accent3" presStyleCnt="0"/>
      <dgm:spPr/>
    </dgm:pt>
    <dgm:pt modelId="{94CA056E-665D-40B4-94CB-C891FA32E385}" type="pres">
      <dgm:prSet presAssocID="{68589F35-3E27-481F-AEFB-EB409CA4C2B7}" presName="Accent" presStyleLbl="node1" presStyleIdx="2" presStyleCnt="3"/>
      <dgm:spPr/>
    </dgm:pt>
    <dgm:pt modelId="{4B7DDB19-3790-4E23-9B8B-551A9E007443}" type="pres">
      <dgm:prSet presAssocID="{68589F35-3E27-481F-AEFB-EB409CA4C2B7}" presName="Parent3" presStyleLbl="revTx" presStyleIdx="2" presStyleCnt="3">
        <dgm:presLayoutVars>
          <dgm:chMax val="1"/>
          <dgm:chPref val="1"/>
          <dgm:bulletEnabled val="1"/>
        </dgm:presLayoutVars>
      </dgm:prSet>
      <dgm:spPr/>
      <dgm:t>
        <a:bodyPr/>
        <a:lstStyle/>
        <a:p>
          <a:endParaRPr lang="en-IN"/>
        </a:p>
      </dgm:t>
    </dgm:pt>
  </dgm:ptLst>
  <dgm:cxnLst>
    <dgm:cxn modelId="{21EE0ACA-A3AE-4879-AC9C-71B64BF6637C}" srcId="{FFDA9FCC-9071-4062-82F1-1BE99602D106}" destId="{13556FA7-DF35-40FD-AB24-9559576CF35B}" srcOrd="1" destOrd="0" parTransId="{F3D6F1BA-6831-4401-8C70-24899DB1B482}" sibTransId="{B66B3498-1FD0-401F-9DF7-CA22E0B69489}"/>
    <dgm:cxn modelId="{60F2230E-0E5D-4377-B928-BB330B85F91A}" type="presOf" srcId="{13556FA7-DF35-40FD-AB24-9559576CF35B}" destId="{9787DBAE-7644-49D8-BE67-EEAB121162D0}" srcOrd="0" destOrd="0" presId="urn:microsoft.com/office/officeart/2009/layout/CircleArrowProcess"/>
    <dgm:cxn modelId="{E1AC59BB-DA82-47E0-8CF0-8A080BAE0466}" type="presOf" srcId="{68589F35-3E27-481F-AEFB-EB409CA4C2B7}" destId="{4B7DDB19-3790-4E23-9B8B-551A9E007443}" srcOrd="0" destOrd="0" presId="urn:microsoft.com/office/officeart/2009/layout/CircleArrowProcess"/>
    <dgm:cxn modelId="{44E15DFE-1B2D-4F0A-BF8E-20F3B297F961}" srcId="{FFDA9FCC-9071-4062-82F1-1BE99602D106}" destId="{4F0AA76C-FD66-4659-BD30-AAF83E0FB0C3}" srcOrd="0" destOrd="0" parTransId="{CF100606-01C5-4442-A471-E176D3E4D18D}" sibTransId="{DA049649-2B7E-47A5-8274-244BDDC2A640}"/>
    <dgm:cxn modelId="{3E5161A9-4F86-4ED7-B6AD-91CAB00F1C48}" srcId="{FFDA9FCC-9071-4062-82F1-1BE99602D106}" destId="{68589F35-3E27-481F-AEFB-EB409CA4C2B7}" srcOrd="2" destOrd="0" parTransId="{6C0E18E3-095F-4357-B1D1-948D94EC7A43}" sibTransId="{37E12F86-26B5-4F1F-9355-88DA61F91715}"/>
    <dgm:cxn modelId="{B5D17075-49E6-415F-A40B-A5DC9C369F02}" type="presOf" srcId="{FFDA9FCC-9071-4062-82F1-1BE99602D106}" destId="{84048C23-A1B3-4992-86F3-C1AEA02E1336}" srcOrd="0" destOrd="0" presId="urn:microsoft.com/office/officeart/2009/layout/CircleArrowProcess"/>
    <dgm:cxn modelId="{9374BED5-BB07-4B9E-ABBD-C919C73E8373}" type="presOf" srcId="{4F0AA76C-FD66-4659-BD30-AAF83E0FB0C3}" destId="{2C6298EC-0528-4368-89DF-4C1312303DBE}" srcOrd="0" destOrd="0" presId="urn:microsoft.com/office/officeart/2009/layout/CircleArrowProcess"/>
    <dgm:cxn modelId="{30F5CE1D-E631-4574-8419-F5145EC7A1A3}" type="presParOf" srcId="{84048C23-A1B3-4992-86F3-C1AEA02E1336}" destId="{13F1881F-089E-4DB0-ACF3-9D5744AFE1FC}" srcOrd="0" destOrd="0" presId="urn:microsoft.com/office/officeart/2009/layout/CircleArrowProcess"/>
    <dgm:cxn modelId="{7B71792E-2E2C-4CD5-9536-94365A6E03E8}" type="presParOf" srcId="{13F1881F-089E-4DB0-ACF3-9D5744AFE1FC}" destId="{2892D21E-A233-4886-BD69-5EA36C9CE626}" srcOrd="0" destOrd="0" presId="urn:microsoft.com/office/officeart/2009/layout/CircleArrowProcess"/>
    <dgm:cxn modelId="{23CADFD1-94FE-4AC1-AB6B-F9F411734436}" type="presParOf" srcId="{84048C23-A1B3-4992-86F3-C1AEA02E1336}" destId="{2C6298EC-0528-4368-89DF-4C1312303DBE}" srcOrd="1" destOrd="0" presId="urn:microsoft.com/office/officeart/2009/layout/CircleArrowProcess"/>
    <dgm:cxn modelId="{D71EA3CC-3987-483B-BE86-5CD60D6DA41C}" type="presParOf" srcId="{84048C23-A1B3-4992-86F3-C1AEA02E1336}" destId="{369E35E1-8C36-4044-B75D-263E65100CE2}" srcOrd="2" destOrd="0" presId="urn:microsoft.com/office/officeart/2009/layout/CircleArrowProcess"/>
    <dgm:cxn modelId="{A1B51FAC-B5DD-4131-BE43-84ADE2C38056}" type="presParOf" srcId="{369E35E1-8C36-4044-B75D-263E65100CE2}" destId="{8CE2C527-D9AE-4D54-A54A-10E04447A000}" srcOrd="0" destOrd="0" presId="urn:microsoft.com/office/officeart/2009/layout/CircleArrowProcess"/>
    <dgm:cxn modelId="{BE43EF08-D70A-4E75-A8C0-6D8FB5366335}" type="presParOf" srcId="{84048C23-A1B3-4992-86F3-C1AEA02E1336}" destId="{9787DBAE-7644-49D8-BE67-EEAB121162D0}" srcOrd="3" destOrd="0" presId="urn:microsoft.com/office/officeart/2009/layout/CircleArrowProcess"/>
    <dgm:cxn modelId="{FCC0333E-99C6-43D8-B564-551A1C75E66E}" type="presParOf" srcId="{84048C23-A1B3-4992-86F3-C1AEA02E1336}" destId="{946970DA-8B9F-4099-B17A-7D079D9B1A03}" srcOrd="4" destOrd="0" presId="urn:microsoft.com/office/officeart/2009/layout/CircleArrowProcess"/>
    <dgm:cxn modelId="{0B471D0C-0E7F-4797-A3C4-92B127814462}" type="presParOf" srcId="{946970DA-8B9F-4099-B17A-7D079D9B1A03}" destId="{94CA056E-665D-40B4-94CB-C891FA32E385}" srcOrd="0" destOrd="0" presId="urn:microsoft.com/office/officeart/2009/layout/CircleArrowProcess"/>
    <dgm:cxn modelId="{59DAFCD6-A1CB-49EB-94FC-D3DD51D62D35}" type="presParOf" srcId="{84048C23-A1B3-4992-86F3-C1AEA02E1336}" destId="{4B7DDB19-3790-4E23-9B8B-551A9E007443}"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CD614-6ADE-40F5-8179-DFBF38240A39}">
      <dsp:nvSpPr>
        <dsp:cNvPr id="0" name=""/>
        <dsp:cNvSpPr/>
      </dsp:nvSpPr>
      <dsp:spPr>
        <a:xfrm rot="5400000">
          <a:off x="-358292" y="2131611"/>
          <a:ext cx="1585444" cy="1913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03DBEB-0B00-403E-8CF1-0DF5A72BA97A}">
      <dsp:nvSpPr>
        <dsp:cNvPr id="0" name=""/>
        <dsp:cNvSpPr/>
      </dsp:nvSpPr>
      <dsp:spPr>
        <a:xfrm>
          <a:off x="4636" y="1117136"/>
          <a:ext cx="2126113" cy="12756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kern="1200" dirty="0" smtClean="0"/>
            <a:t>First case of HIV (HIV-1) diagnosed in Chennai (1986)</a:t>
          </a:r>
          <a:endParaRPr lang="en-IN" sz="1700" kern="1200" dirty="0"/>
        </a:p>
      </dsp:txBody>
      <dsp:txXfrm>
        <a:off x="41999" y="1154499"/>
        <a:ext cx="2051387" cy="1200942"/>
      </dsp:txXfrm>
    </dsp:sp>
    <dsp:sp modelId="{94BD19D9-DABF-4C3E-A1B1-8152239A4CCE}">
      <dsp:nvSpPr>
        <dsp:cNvPr id="0" name=""/>
        <dsp:cNvSpPr/>
      </dsp:nvSpPr>
      <dsp:spPr>
        <a:xfrm rot="5400000">
          <a:off x="-358292" y="3726196"/>
          <a:ext cx="1585444" cy="1913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108816-362B-4687-AC37-D9E3AD7D103F}">
      <dsp:nvSpPr>
        <dsp:cNvPr id="0" name=""/>
        <dsp:cNvSpPr/>
      </dsp:nvSpPr>
      <dsp:spPr>
        <a:xfrm>
          <a:off x="4636" y="2711721"/>
          <a:ext cx="2126113" cy="12756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kern="1200" dirty="0" smtClean="0"/>
            <a:t>National AIDS Committee (1987)</a:t>
          </a:r>
          <a:endParaRPr lang="en-IN" sz="1700" kern="1200" dirty="0"/>
        </a:p>
      </dsp:txBody>
      <dsp:txXfrm>
        <a:off x="41999" y="2749084"/>
        <a:ext cx="2051387" cy="1200942"/>
      </dsp:txXfrm>
    </dsp:sp>
    <dsp:sp modelId="{D04F6C35-D122-4075-AF6B-8888EA9F3D83}">
      <dsp:nvSpPr>
        <dsp:cNvPr id="0" name=""/>
        <dsp:cNvSpPr/>
      </dsp:nvSpPr>
      <dsp:spPr>
        <a:xfrm rot="21378207">
          <a:off x="435905" y="4427608"/>
          <a:ext cx="2974317" cy="1913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009520-3CF0-482A-AB47-B0C828923D25}">
      <dsp:nvSpPr>
        <dsp:cNvPr id="0" name=""/>
        <dsp:cNvSpPr/>
      </dsp:nvSpPr>
      <dsp:spPr>
        <a:xfrm>
          <a:off x="4636" y="4306307"/>
          <a:ext cx="2126113" cy="12756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AIDS </a:t>
          </a:r>
          <a:r>
            <a:rPr lang="en-US" sz="1700" i="1" kern="1200" dirty="0" err="1" smtClean="0"/>
            <a:t>Bhedbhav</a:t>
          </a:r>
          <a:r>
            <a:rPr lang="en-US" sz="1700" i="1" kern="1200" dirty="0" smtClean="0"/>
            <a:t> </a:t>
          </a:r>
          <a:r>
            <a:rPr lang="en-US" sz="1700" i="1" kern="1200" dirty="0" err="1" smtClean="0"/>
            <a:t>Virodhi</a:t>
          </a:r>
          <a:r>
            <a:rPr lang="en-US" sz="1700" i="1" kern="1200" dirty="0" smtClean="0"/>
            <a:t> </a:t>
          </a:r>
          <a:r>
            <a:rPr lang="en-US" sz="1700" i="1" kern="1200" dirty="0" err="1" smtClean="0"/>
            <a:t>Andolan</a:t>
          </a:r>
          <a:r>
            <a:rPr lang="en-US" sz="1700" kern="1200" dirty="0" smtClean="0"/>
            <a:t> (AIDS Anti-Discrimination Movement) in 1989</a:t>
          </a:r>
          <a:endParaRPr lang="en-IN" sz="1700" kern="1200" dirty="0"/>
        </a:p>
      </dsp:txBody>
      <dsp:txXfrm>
        <a:off x="41999" y="4343670"/>
        <a:ext cx="2051387" cy="1200942"/>
      </dsp:txXfrm>
    </dsp:sp>
    <dsp:sp modelId="{61030884-225F-4AFE-AEB8-EFFB8FB00093}">
      <dsp:nvSpPr>
        <dsp:cNvPr id="0" name=""/>
        <dsp:cNvSpPr/>
      </dsp:nvSpPr>
      <dsp:spPr>
        <a:xfrm rot="16200000">
          <a:off x="2483217" y="3395841"/>
          <a:ext cx="1847824" cy="1913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280288-6AEF-4611-8890-97AE968802F2}">
      <dsp:nvSpPr>
        <dsp:cNvPr id="0" name=""/>
        <dsp:cNvSpPr/>
      </dsp:nvSpPr>
      <dsp:spPr>
        <a:xfrm>
          <a:off x="2861909" y="3910811"/>
          <a:ext cx="2356966" cy="16711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Naz</a:t>
          </a:r>
          <a:r>
            <a:rPr lang="en-US" sz="1400" kern="1200" dirty="0" smtClean="0"/>
            <a:t> Foundation and self-help NGOs like the Indian Network for Positive People [INP+]  got involved in advocacy, medico-legal support</a:t>
          </a:r>
          <a:endParaRPr lang="en-IN" sz="1400" kern="1200" dirty="0"/>
        </a:p>
      </dsp:txBody>
      <dsp:txXfrm>
        <a:off x="2910856" y="3959758"/>
        <a:ext cx="2259072" cy="1573269"/>
      </dsp:txXfrm>
    </dsp:sp>
    <dsp:sp modelId="{A27B86E1-3E46-45DF-B18D-A62E89C4B285}">
      <dsp:nvSpPr>
        <dsp:cNvPr id="0" name=""/>
        <dsp:cNvSpPr/>
      </dsp:nvSpPr>
      <dsp:spPr>
        <a:xfrm rot="16200000">
          <a:off x="2581382" y="1636088"/>
          <a:ext cx="1651493" cy="1913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DB08D3-7A1C-49B7-8100-98D0B084BA53}">
      <dsp:nvSpPr>
        <dsp:cNvPr id="0" name=""/>
        <dsp:cNvSpPr/>
      </dsp:nvSpPr>
      <dsp:spPr>
        <a:xfrm>
          <a:off x="2832367" y="2183174"/>
          <a:ext cx="2416051" cy="1408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National AIDS Control </a:t>
          </a:r>
          <a:r>
            <a:rPr lang="en-US" sz="1400" kern="1200" dirty="0" err="1" smtClean="0"/>
            <a:t>Organisation</a:t>
          </a:r>
          <a:r>
            <a:rPr lang="en-US" sz="1400" kern="1200" dirty="0" smtClean="0"/>
            <a:t> [NACO], was formed in 1992 as a semi-autonomous ‘temporary project management </a:t>
          </a:r>
          <a:r>
            <a:rPr lang="en-US" sz="1400" kern="1200" dirty="0" err="1" smtClean="0"/>
            <a:t>organisation</a:t>
          </a:r>
          <a:r>
            <a:rPr lang="en-US" sz="1400" kern="1200" dirty="0" smtClean="0"/>
            <a:t>’</a:t>
          </a:r>
          <a:endParaRPr lang="en-IN" sz="1400" kern="1200" dirty="0"/>
        </a:p>
      </dsp:txBody>
      <dsp:txXfrm>
        <a:off x="2873627" y="2224434"/>
        <a:ext cx="2333531" cy="1326200"/>
      </dsp:txXfrm>
    </dsp:sp>
    <dsp:sp modelId="{85A514C9-2AB5-44E6-8126-048530848AF5}">
      <dsp:nvSpPr>
        <dsp:cNvPr id="0" name=""/>
        <dsp:cNvSpPr/>
      </dsp:nvSpPr>
      <dsp:spPr>
        <a:xfrm rot="193725">
          <a:off x="3404649" y="898319"/>
          <a:ext cx="3124073" cy="1913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6A6835-01CD-4664-9C8B-F7998ECD6DB4}">
      <dsp:nvSpPr>
        <dsp:cNvPr id="0" name=""/>
        <dsp:cNvSpPr/>
      </dsp:nvSpPr>
      <dsp:spPr>
        <a:xfrm>
          <a:off x="2977336" y="588589"/>
          <a:ext cx="2126113" cy="12756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IDA credit of 84 million USD to start the first National AIDS Control Program.</a:t>
          </a:r>
          <a:endParaRPr lang="en-IN" sz="1700" kern="1200" dirty="0"/>
        </a:p>
      </dsp:txBody>
      <dsp:txXfrm>
        <a:off x="3014699" y="625952"/>
        <a:ext cx="2051387" cy="1200942"/>
      </dsp:txXfrm>
    </dsp:sp>
    <dsp:sp modelId="{61782BB0-A824-4B0A-8D9F-8D4B2EAEAA3B}">
      <dsp:nvSpPr>
        <dsp:cNvPr id="0" name=""/>
        <dsp:cNvSpPr/>
      </dsp:nvSpPr>
      <dsp:spPr>
        <a:xfrm rot="5400000">
          <a:off x="5640973" y="1883380"/>
          <a:ext cx="1770541" cy="1913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B74481-C38A-4518-968B-F35E6E677599}">
      <dsp:nvSpPr>
        <dsp:cNvPr id="0" name=""/>
        <dsp:cNvSpPr/>
      </dsp:nvSpPr>
      <dsp:spPr>
        <a:xfrm>
          <a:off x="6044797" y="588589"/>
          <a:ext cx="2229421" cy="16485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 NACP I (1992-1999) </a:t>
          </a:r>
          <a:r>
            <a:rPr lang="en-US" sz="1300" kern="1200" dirty="0" smtClean="0"/>
            <a:t>drew upon the demonstrated success (in the US, Europe, and Sub Saharan Africa) of HIV prevention through of Targeted Intervention [TI]- involvement of NGO to reach HRGs  funded by WB</a:t>
          </a:r>
          <a:endParaRPr lang="en-IN" sz="1300" kern="1200" dirty="0"/>
        </a:p>
      </dsp:txBody>
      <dsp:txXfrm>
        <a:off x="6093081" y="636873"/>
        <a:ext cx="2132853" cy="1551965"/>
      </dsp:txXfrm>
    </dsp:sp>
    <dsp:sp modelId="{95728584-BA7B-4307-A51E-7451FA7FE914}">
      <dsp:nvSpPr>
        <dsp:cNvPr id="0" name=""/>
        <dsp:cNvSpPr/>
      </dsp:nvSpPr>
      <dsp:spPr>
        <a:xfrm rot="5400000">
          <a:off x="5671515" y="3632519"/>
          <a:ext cx="1709456" cy="1913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AC3A13-02B3-4F43-AF07-5E364682CEE7}">
      <dsp:nvSpPr>
        <dsp:cNvPr id="0" name=""/>
        <dsp:cNvSpPr/>
      </dsp:nvSpPr>
      <dsp:spPr>
        <a:xfrm>
          <a:off x="6096451" y="2556039"/>
          <a:ext cx="2126113" cy="12756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NACP II (1999-2006)</a:t>
          </a:r>
        </a:p>
        <a:p>
          <a:pPr lvl="0" algn="ctr" defTabSz="622300">
            <a:lnSpc>
              <a:spcPct val="90000"/>
            </a:lnSpc>
            <a:spcBef>
              <a:spcPct val="0"/>
            </a:spcBef>
            <a:spcAft>
              <a:spcPct val="35000"/>
            </a:spcAft>
          </a:pPr>
          <a:r>
            <a:rPr lang="en-US" sz="1400" kern="1200" dirty="0" smtClean="0"/>
            <a:t> was launched with World Bank credit support of USD 191 million</a:t>
          </a:r>
          <a:endParaRPr lang="en-IN" sz="1400" kern="1200" dirty="0"/>
        </a:p>
      </dsp:txBody>
      <dsp:txXfrm>
        <a:off x="6133814" y="2593402"/>
        <a:ext cx="2051387" cy="1200942"/>
      </dsp:txXfrm>
    </dsp:sp>
    <dsp:sp modelId="{691ABE94-E308-46B8-8B30-73008A019CA8}">
      <dsp:nvSpPr>
        <dsp:cNvPr id="0" name=""/>
        <dsp:cNvSpPr/>
      </dsp:nvSpPr>
      <dsp:spPr>
        <a:xfrm>
          <a:off x="5950036" y="4150624"/>
          <a:ext cx="2418943" cy="15254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Naz</a:t>
          </a:r>
          <a:r>
            <a:rPr lang="en-US" sz="1400" kern="1200" dirty="0" smtClean="0"/>
            <a:t> Foundation (2002) starts campaign to overturn the ban on homosexuality in India was supported in the Delhi High Court's ruling after seven years</a:t>
          </a:r>
          <a:endParaRPr lang="en-IN" sz="1400" kern="1200" dirty="0"/>
        </a:p>
      </dsp:txBody>
      <dsp:txXfrm>
        <a:off x="5994716" y="4195304"/>
        <a:ext cx="2329583" cy="14361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89F5A-E1A8-47B7-A727-FB97F2C25011}">
      <dsp:nvSpPr>
        <dsp:cNvPr id="0" name=""/>
        <dsp:cNvSpPr/>
      </dsp:nvSpPr>
      <dsp:spPr>
        <a:xfrm>
          <a:off x="1750741" y="46413"/>
          <a:ext cx="2413517" cy="241351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t>PPTCT, RTI-STI</a:t>
          </a:r>
        </a:p>
        <a:p>
          <a:pPr lvl="0" algn="ctr" defTabSz="711200">
            <a:lnSpc>
              <a:spcPct val="90000"/>
            </a:lnSpc>
            <a:spcBef>
              <a:spcPct val="0"/>
            </a:spcBef>
            <a:spcAft>
              <a:spcPct val="35000"/>
            </a:spcAft>
          </a:pPr>
          <a:r>
            <a:rPr lang="en-US" sz="1600" kern="1200" dirty="0" smtClean="0"/>
            <a:t>RMNCH+A program</a:t>
          </a:r>
          <a:endParaRPr lang="en-IN" sz="1600" kern="1200" dirty="0"/>
        </a:p>
      </dsp:txBody>
      <dsp:txXfrm>
        <a:off x="2029224" y="371310"/>
        <a:ext cx="1856551" cy="765827"/>
      </dsp:txXfrm>
    </dsp:sp>
    <dsp:sp modelId="{EEA72604-147A-4243-B245-6B08C177EE7B}">
      <dsp:nvSpPr>
        <dsp:cNvPr id="0" name=""/>
        <dsp:cNvSpPr/>
      </dsp:nvSpPr>
      <dsp:spPr>
        <a:xfrm>
          <a:off x="2818258" y="1113930"/>
          <a:ext cx="2413517" cy="241351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r" defTabSz="711200">
            <a:lnSpc>
              <a:spcPct val="90000"/>
            </a:lnSpc>
            <a:spcBef>
              <a:spcPct val="0"/>
            </a:spcBef>
            <a:spcAft>
              <a:spcPct val="35000"/>
            </a:spcAft>
          </a:pPr>
          <a:r>
            <a:rPr lang="en-US" sz="1600" kern="1200" dirty="0" smtClean="0"/>
            <a:t>HIV-TB co-morbidity</a:t>
          </a:r>
        </a:p>
        <a:p>
          <a:pPr lvl="0" algn="r" defTabSz="711200">
            <a:lnSpc>
              <a:spcPct val="90000"/>
            </a:lnSpc>
            <a:spcBef>
              <a:spcPct val="0"/>
            </a:spcBef>
            <a:spcAft>
              <a:spcPct val="35000"/>
            </a:spcAft>
          </a:pPr>
          <a:r>
            <a:rPr lang="en-US" sz="1600" kern="1200" dirty="0" smtClean="0"/>
            <a:t>RNTCP </a:t>
          </a:r>
          <a:endParaRPr lang="en-IN" sz="1600" kern="1200" dirty="0"/>
        </a:p>
      </dsp:txBody>
      <dsp:txXfrm>
        <a:off x="4117844" y="1392413"/>
        <a:ext cx="928275" cy="1856551"/>
      </dsp:txXfrm>
    </dsp:sp>
    <dsp:sp modelId="{AF1CA854-3E87-43AD-B692-B7469C540DFE}">
      <dsp:nvSpPr>
        <dsp:cNvPr id="0" name=""/>
        <dsp:cNvSpPr/>
      </dsp:nvSpPr>
      <dsp:spPr>
        <a:xfrm>
          <a:off x="1750741" y="2181448"/>
          <a:ext cx="2413517" cy="241351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t>Nutritional and infectious component of HIV</a:t>
          </a:r>
        </a:p>
        <a:p>
          <a:pPr lvl="0" algn="ctr" defTabSz="711200">
            <a:lnSpc>
              <a:spcPct val="90000"/>
            </a:lnSpc>
            <a:spcBef>
              <a:spcPct val="0"/>
            </a:spcBef>
            <a:spcAft>
              <a:spcPct val="35000"/>
            </a:spcAft>
          </a:pPr>
          <a:endParaRPr lang="en-IN" sz="1300" kern="1200" dirty="0"/>
        </a:p>
      </dsp:txBody>
      <dsp:txXfrm>
        <a:off x="2029224" y="3504241"/>
        <a:ext cx="1856551" cy="765827"/>
      </dsp:txXfrm>
    </dsp:sp>
    <dsp:sp modelId="{571EE4F7-9BAB-4A2B-B446-A8369873DA87}">
      <dsp:nvSpPr>
        <dsp:cNvPr id="0" name=""/>
        <dsp:cNvSpPr/>
      </dsp:nvSpPr>
      <dsp:spPr>
        <a:xfrm>
          <a:off x="683224" y="1113930"/>
          <a:ext cx="2413517" cy="241351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err="1" smtClean="0"/>
            <a:t>Hep</a:t>
          </a:r>
          <a:r>
            <a:rPr lang="en-US" sz="1600" kern="1200" dirty="0" smtClean="0"/>
            <a:t>-B, </a:t>
          </a:r>
        </a:p>
        <a:p>
          <a:pPr lvl="0" algn="ctr" defTabSz="711200">
            <a:lnSpc>
              <a:spcPct val="90000"/>
            </a:lnSpc>
            <a:spcBef>
              <a:spcPct val="0"/>
            </a:spcBef>
            <a:spcAft>
              <a:spcPct val="35000"/>
            </a:spcAft>
          </a:pPr>
          <a:r>
            <a:rPr lang="en-US" sz="1600" kern="1200" dirty="0" smtClean="0"/>
            <a:t>Immunization programs</a:t>
          </a:r>
          <a:endParaRPr lang="en-IN" sz="1600" kern="1200" dirty="0"/>
        </a:p>
      </dsp:txBody>
      <dsp:txXfrm>
        <a:off x="868879" y="1392413"/>
        <a:ext cx="928275" cy="18565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34CC4-774D-41AC-9C82-EC66929ABC33}">
      <dsp:nvSpPr>
        <dsp:cNvPr id="0" name=""/>
        <dsp:cNvSpPr/>
      </dsp:nvSpPr>
      <dsp:spPr>
        <a:xfrm rot="5400000">
          <a:off x="364070" y="1902443"/>
          <a:ext cx="1086458" cy="180784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D4CFCC-5C49-4778-A90E-28EC3D33E21A}">
      <dsp:nvSpPr>
        <dsp:cNvPr id="0" name=""/>
        <dsp:cNvSpPr/>
      </dsp:nvSpPr>
      <dsp:spPr>
        <a:xfrm>
          <a:off x="182713" y="2442598"/>
          <a:ext cx="1632129" cy="1430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t>NACP-I</a:t>
          </a:r>
        </a:p>
        <a:p>
          <a:pPr lvl="0" algn="l" defTabSz="1244600">
            <a:lnSpc>
              <a:spcPct val="90000"/>
            </a:lnSpc>
            <a:spcBef>
              <a:spcPct val="0"/>
            </a:spcBef>
            <a:spcAft>
              <a:spcPct val="35000"/>
            </a:spcAft>
          </a:pPr>
          <a:r>
            <a:rPr lang="en-US" sz="2000" kern="1200" dirty="0" smtClean="0"/>
            <a:t>Government share:</a:t>
          </a:r>
          <a:r>
            <a:rPr lang="en-US" sz="2800" kern="1200" dirty="0" smtClean="0"/>
            <a:t> 45%</a:t>
          </a:r>
          <a:endParaRPr lang="en-IN" sz="2800" kern="1200" dirty="0"/>
        </a:p>
      </dsp:txBody>
      <dsp:txXfrm>
        <a:off x="182713" y="2442598"/>
        <a:ext cx="1632129" cy="1430657"/>
      </dsp:txXfrm>
    </dsp:sp>
    <dsp:sp modelId="{917C1192-01A9-4768-87E7-EFB08A0DED67}">
      <dsp:nvSpPr>
        <dsp:cNvPr id="0" name=""/>
        <dsp:cNvSpPr/>
      </dsp:nvSpPr>
      <dsp:spPr>
        <a:xfrm>
          <a:off x="1506894" y="1769347"/>
          <a:ext cx="307949" cy="307949"/>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3577D-D4A4-4450-8B8B-AAC1CDABA137}">
      <dsp:nvSpPr>
        <dsp:cNvPr id="0" name=""/>
        <dsp:cNvSpPr/>
      </dsp:nvSpPr>
      <dsp:spPr>
        <a:xfrm rot="5400000">
          <a:off x="2362116" y="1408024"/>
          <a:ext cx="1086458" cy="180784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0D5DC-B59B-4954-A824-A281BFCB5F98}">
      <dsp:nvSpPr>
        <dsp:cNvPr id="0" name=""/>
        <dsp:cNvSpPr/>
      </dsp:nvSpPr>
      <dsp:spPr>
        <a:xfrm>
          <a:off x="2180759" y="1948180"/>
          <a:ext cx="1632129" cy="1430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t>NACP-II</a:t>
          </a:r>
        </a:p>
        <a:p>
          <a:pPr lvl="0" algn="l" defTabSz="1244600">
            <a:lnSpc>
              <a:spcPct val="90000"/>
            </a:lnSpc>
            <a:spcBef>
              <a:spcPct val="0"/>
            </a:spcBef>
            <a:spcAft>
              <a:spcPct val="35000"/>
            </a:spcAft>
          </a:pPr>
          <a:r>
            <a:rPr lang="en-US" sz="2000" kern="1200" dirty="0" smtClean="0"/>
            <a:t>Governments share:</a:t>
          </a:r>
          <a:r>
            <a:rPr lang="en-US" sz="2800" kern="1200" dirty="0" smtClean="0"/>
            <a:t> 9%</a:t>
          </a:r>
          <a:endParaRPr lang="en-IN" sz="2800" kern="1200" dirty="0"/>
        </a:p>
      </dsp:txBody>
      <dsp:txXfrm>
        <a:off x="2180759" y="1948180"/>
        <a:ext cx="1632129" cy="1430657"/>
      </dsp:txXfrm>
    </dsp:sp>
    <dsp:sp modelId="{CDE16D71-2FD5-4828-9B11-E6BED0EA8331}">
      <dsp:nvSpPr>
        <dsp:cNvPr id="0" name=""/>
        <dsp:cNvSpPr/>
      </dsp:nvSpPr>
      <dsp:spPr>
        <a:xfrm>
          <a:off x="3504940" y="1274929"/>
          <a:ext cx="307949" cy="307949"/>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6240F7-CC1B-42F1-8F08-CB24851704CF}">
      <dsp:nvSpPr>
        <dsp:cNvPr id="0" name=""/>
        <dsp:cNvSpPr/>
      </dsp:nvSpPr>
      <dsp:spPr>
        <a:xfrm rot="5400000">
          <a:off x="4360162" y="913606"/>
          <a:ext cx="1086458" cy="180784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521D2-39E4-484E-B4BA-76A50572E7E7}">
      <dsp:nvSpPr>
        <dsp:cNvPr id="0" name=""/>
        <dsp:cNvSpPr/>
      </dsp:nvSpPr>
      <dsp:spPr>
        <a:xfrm>
          <a:off x="4178805" y="1453761"/>
          <a:ext cx="1632129" cy="1430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t>NACP-III</a:t>
          </a:r>
        </a:p>
        <a:p>
          <a:pPr lvl="0" algn="l" defTabSz="1244600">
            <a:lnSpc>
              <a:spcPct val="90000"/>
            </a:lnSpc>
            <a:spcBef>
              <a:spcPct val="0"/>
            </a:spcBef>
            <a:spcAft>
              <a:spcPct val="35000"/>
            </a:spcAft>
          </a:pPr>
          <a:r>
            <a:rPr lang="en-US" sz="2000" b="0" kern="1200" dirty="0" smtClean="0"/>
            <a:t>share</a:t>
          </a:r>
          <a:r>
            <a:rPr lang="en-US" sz="2000" kern="1200" dirty="0" smtClean="0"/>
            <a:t>:</a:t>
          </a:r>
          <a:r>
            <a:rPr lang="en-US" sz="2800" kern="1200" dirty="0" smtClean="0"/>
            <a:t> </a:t>
          </a:r>
          <a:r>
            <a:rPr lang="en-IN" sz="2800" b="0" i="0" kern="1200" dirty="0" smtClean="0"/>
            <a:t>25%</a:t>
          </a:r>
          <a:endParaRPr lang="en-IN" sz="2800" kern="1200" dirty="0"/>
        </a:p>
      </dsp:txBody>
      <dsp:txXfrm>
        <a:off x="4178805" y="1453761"/>
        <a:ext cx="1632129" cy="1430657"/>
      </dsp:txXfrm>
    </dsp:sp>
    <dsp:sp modelId="{9A9F3B4A-4FAF-4BB7-B8A0-29CC22914B83}">
      <dsp:nvSpPr>
        <dsp:cNvPr id="0" name=""/>
        <dsp:cNvSpPr/>
      </dsp:nvSpPr>
      <dsp:spPr>
        <a:xfrm>
          <a:off x="5502986" y="780511"/>
          <a:ext cx="307949" cy="307949"/>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4C249F-9AD0-452B-B30F-E56CD674FB91}">
      <dsp:nvSpPr>
        <dsp:cNvPr id="0" name=""/>
        <dsp:cNvSpPr/>
      </dsp:nvSpPr>
      <dsp:spPr>
        <a:xfrm rot="5400000">
          <a:off x="6358208" y="419187"/>
          <a:ext cx="1086458" cy="180784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99822E-64F6-441C-AF46-891BB143923C}">
      <dsp:nvSpPr>
        <dsp:cNvPr id="0" name=""/>
        <dsp:cNvSpPr/>
      </dsp:nvSpPr>
      <dsp:spPr>
        <a:xfrm>
          <a:off x="6176851" y="959343"/>
          <a:ext cx="1632129" cy="1430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t>NACP-IV</a:t>
          </a:r>
        </a:p>
        <a:p>
          <a:pPr lvl="0" algn="l" defTabSz="1244600">
            <a:lnSpc>
              <a:spcPct val="90000"/>
            </a:lnSpc>
            <a:spcBef>
              <a:spcPct val="0"/>
            </a:spcBef>
            <a:spcAft>
              <a:spcPct val="35000"/>
            </a:spcAft>
          </a:pPr>
          <a:r>
            <a:rPr lang="en-US" sz="2000" kern="1200" dirty="0" smtClean="0"/>
            <a:t>Governments share: </a:t>
          </a:r>
          <a:r>
            <a:rPr lang="en-US" sz="2800" kern="1200" dirty="0" smtClean="0"/>
            <a:t>70%</a:t>
          </a:r>
        </a:p>
        <a:p>
          <a:pPr lvl="0" algn="l" defTabSz="1244600">
            <a:lnSpc>
              <a:spcPct val="90000"/>
            </a:lnSpc>
            <a:spcBef>
              <a:spcPct val="0"/>
            </a:spcBef>
            <a:spcAft>
              <a:spcPct val="35000"/>
            </a:spcAft>
          </a:pPr>
          <a:endParaRPr lang="en-US" sz="2800" kern="1200" dirty="0" smtClean="0"/>
        </a:p>
      </dsp:txBody>
      <dsp:txXfrm>
        <a:off x="6176851" y="959343"/>
        <a:ext cx="1632129" cy="14306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367EF-544A-4DB1-AFB6-5D43ED399E9C}">
      <dsp:nvSpPr>
        <dsp:cNvPr id="0" name=""/>
        <dsp:cNvSpPr/>
      </dsp:nvSpPr>
      <dsp:spPr>
        <a:xfrm>
          <a:off x="897133" y="1077"/>
          <a:ext cx="2882957" cy="14414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en-US" sz="4400" kern="1200" dirty="0" smtClean="0"/>
            <a:t>Systems’ perspective</a:t>
          </a:r>
          <a:endParaRPr lang="en-IN" sz="4400" kern="1200" dirty="0"/>
        </a:p>
      </dsp:txBody>
      <dsp:txXfrm>
        <a:off x="939352" y="43296"/>
        <a:ext cx="2798519" cy="1357040"/>
      </dsp:txXfrm>
    </dsp:sp>
    <dsp:sp modelId="{00E7E2C3-2C72-4C53-B983-D65195A0C174}">
      <dsp:nvSpPr>
        <dsp:cNvPr id="0" name=""/>
        <dsp:cNvSpPr/>
      </dsp:nvSpPr>
      <dsp:spPr>
        <a:xfrm>
          <a:off x="1185429" y="1442555"/>
          <a:ext cx="288295" cy="1081108"/>
        </a:xfrm>
        <a:custGeom>
          <a:avLst/>
          <a:gdLst/>
          <a:ahLst/>
          <a:cxnLst/>
          <a:rect l="0" t="0" r="0" b="0"/>
          <a:pathLst>
            <a:path>
              <a:moveTo>
                <a:pt x="0" y="0"/>
              </a:moveTo>
              <a:lnTo>
                <a:pt x="0" y="1081108"/>
              </a:lnTo>
              <a:lnTo>
                <a:pt x="288295" y="10811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1BF2CF-C7A7-4876-876B-C8E67F613765}">
      <dsp:nvSpPr>
        <dsp:cNvPr id="0" name=""/>
        <dsp:cNvSpPr/>
      </dsp:nvSpPr>
      <dsp:spPr>
        <a:xfrm>
          <a:off x="1473724" y="1802925"/>
          <a:ext cx="2306365" cy="14414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CD4 count monitoring is $25 per test</a:t>
          </a:r>
        </a:p>
        <a:p>
          <a:pPr lvl="0" algn="ctr" defTabSz="622300">
            <a:lnSpc>
              <a:spcPct val="90000"/>
            </a:lnSpc>
            <a:spcBef>
              <a:spcPct val="0"/>
            </a:spcBef>
            <a:spcAft>
              <a:spcPct val="35000"/>
            </a:spcAft>
          </a:pPr>
          <a:r>
            <a:rPr lang="en-US" sz="1400" kern="1200" dirty="0" smtClean="0"/>
            <a:t>Viral load $100 per test. </a:t>
          </a:r>
          <a:endParaRPr lang="en-IN" sz="1400" kern="1200" dirty="0"/>
        </a:p>
      </dsp:txBody>
      <dsp:txXfrm>
        <a:off x="1515943" y="1845144"/>
        <a:ext cx="2221927" cy="1357040"/>
      </dsp:txXfrm>
    </dsp:sp>
    <dsp:sp modelId="{066FB6F5-BF24-4F76-9E80-D8AA51CAE761}">
      <dsp:nvSpPr>
        <dsp:cNvPr id="0" name=""/>
        <dsp:cNvSpPr/>
      </dsp:nvSpPr>
      <dsp:spPr>
        <a:xfrm>
          <a:off x="1185429" y="1442555"/>
          <a:ext cx="288295" cy="2882957"/>
        </a:xfrm>
        <a:custGeom>
          <a:avLst/>
          <a:gdLst/>
          <a:ahLst/>
          <a:cxnLst/>
          <a:rect l="0" t="0" r="0" b="0"/>
          <a:pathLst>
            <a:path>
              <a:moveTo>
                <a:pt x="0" y="0"/>
              </a:moveTo>
              <a:lnTo>
                <a:pt x="0" y="2882957"/>
              </a:lnTo>
              <a:lnTo>
                <a:pt x="288295" y="28829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6E2C03-B587-4A57-A364-8CEF0CC0738A}">
      <dsp:nvSpPr>
        <dsp:cNvPr id="0" name=""/>
        <dsp:cNvSpPr/>
      </dsp:nvSpPr>
      <dsp:spPr>
        <a:xfrm>
          <a:off x="1473724" y="3604773"/>
          <a:ext cx="2306365" cy="14414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In 1998, the cost of first line ART in India was </a:t>
          </a:r>
          <a:r>
            <a:rPr lang="en-US" sz="1400" kern="1200" dirty="0" err="1" smtClean="0"/>
            <a:t>Rs</a:t>
          </a:r>
          <a:r>
            <a:rPr lang="en-US" sz="1400" kern="1200" dirty="0" smtClean="0"/>
            <a:t>. 25,000 (US$658) per patient per month; by 2005 the monthly cost had dropped dramatically to </a:t>
          </a:r>
          <a:r>
            <a:rPr lang="en-US" sz="1400" kern="1200" dirty="0" err="1" smtClean="0"/>
            <a:t>Rs</a:t>
          </a:r>
          <a:r>
            <a:rPr lang="en-US" sz="1400" kern="1200" dirty="0" smtClean="0"/>
            <a:t>. 1,000 </a:t>
          </a:r>
          <a:endParaRPr lang="en-IN" sz="1400" kern="1200" dirty="0"/>
        </a:p>
      </dsp:txBody>
      <dsp:txXfrm>
        <a:off x="1515943" y="3646992"/>
        <a:ext cx="2221927" cy="1357040"/>
      </dsp:txXfrm>
    </dsp:sp>
    <dsp:sp modelId="{E4A4FC57-6A1C-4351-92F8-58ED5FDE72BC}">
      <dsp:nvSpPr>
        <dsp:cNvPr id="0" name=""/>
        <dsp:cNvSpPr/>
      </dsp:nvSpPr>
      <dsp:spPr>
        <a:xfrm>
          <a:off x="4500829" y="1077"/>
          <a:ext cx="2882957" cy="14414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en-US" sz="4400" kern="1200" dirty="0" smtClean="0"/>
            <a:t>End users’ perspective</a:t>
          </a:r>
          <a:endParaRPr lang="en-IN" sz="4400" kern="1200" dirty="0"/>
        </a:p>
      </dsp:txBody>
      <dsp:txXfrm>
        <a:off x="4543048" y="43296"/>
        <a:ext cx="2798519" cy="1357040"/>
      </dsp:txXfrm>
    </dsp:sp>
    <dsp:sp modelId="{6881B8A8-1509-4219-BB9E-0533377B270C}">
      <dsp:nvSpPr>
        <dsp:cNvPr id="0" name=""/>
        <dsp:cNvSpPr/>
      </dsp:nvSpPr>
      <dsp:spPr>
        <a:xfrm>
          <a:off x="4789125" y="1442555"/>
          <a:ext cx="288295" cy="1081108"/>
        </a:xfrm>
        <a:custGeom>
          <a:avLst/>
          <a:gdLst/>
          <a:ahLst/>
          <a:cxnLst/>
          <a:rect l="0" t="0" r="0" b="0"/>
          <a:pathLst>
            <a:path>
              <a:moveTo>
                <a:pt x="0" y="0"/>
              </a:moveTo>
              <a:lnTo>
                <a:pt x="0" y="1081108"/>
              </a:lnTo>
              <a:lnTo>
                <a:pt x="288295" y="10811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222E3A-25CA-4B5E-91EC-923400C4CDA6}">
      <dsp:nvSpPr>
        <dsp:cNvPr id="0" name=""/>
        <dsp:cNvSpPr/>
      </dsp:nvSpPr>
      <dsp:spPr>
        <a:xfrm>
          <a:off x="5077421" y="1802925"/>
          <a:ext cx="2306365" cy="14414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OOPE:</a:t>
          </a:r>
        </a:p>
        <a:p>
          <a:pPr lvl="0" algn="ctr" defTabSz="622300">
            <a:lnSpc>
              <a:spcPct val="90000"/>
            </a:lnSpc>
            <a:spcBef>
              <a:spcPct val="0"/>
            </a:spcBef>
            <a:spcAft>
              <a:spcPct val="35000"/>
            </a:spcAft>
          </a:pPr>
          <a:r>
            <a:rPr lang="en-US" sz="1400" kern="1200" dirty="0" smtClean="0"/>
            <a:t>49% of the total Household expenditure</a:t>
          </a:r>
        </a:p>
        <a:p>
          <a:pPr lvl="0" algn="ctr" defTabSz="622300">
            <a:lnSpc>
              <a:spcPct val="90000"/>
            </a:lnSpc>
            <a:spcBef>
              <a:spcPct val="0"/>
            </a:spcBef>
            <a:spcAft>
              <a:spcPct val="35000"/>
            </a:spcAft>
          </a:pPr>
          <a:endParaRPr lang="en-US" sz="1400" kern="1200" dirty="0" smtClean="0"/>
        </a:p>
        <a:p>
          <a:pPr lvl="0" algn="ctr" defTabSz="622300">
            <a:lnSpc>
              <a:spcPct val="90000"/>
            </a:lnSpc>
            <a:spcBef>
              <a:spcPct val="0"/>
            </a:spcBef>
            <a:spcAft>
              <a:spcPct val="35000"/>
            </a:spcAft>
          </a:pPr>
          <a:endParaRPr lang="en-IN" sz="1400" kern="1200" dirty="0"/>
        </a:p>
      </dsp:txBody>
      <dsp:txXfrm>
        <a:off x="5119640" y="1845144"/>
        <a:ext cx="2221927" cy="1357040"/>
      </dsp:txXfrm>
    </dsp:sp>
    <dsp:sp modelId="{A27AC49A-DFD1-44A8-B8AA-3B70C60A98A7}">
      <dsp:nvSpPr>
        <dsp:cNvPr id="0" name=""/>
        <dsp:cNvSpPr/>
      </dsp:nvSpPr>
      <dsp:spPr>
        <a:xfrm>
          <a:off x="4789125" y="1442555"/>
          <a:ext cx="288295" cy="2882957"/>
        </a:xfrm>
        <a:custGeom>
          <a:avLst/>
          <a:gdLst/>
          <a:ahLst/>
          <a:cxnLst/>
          <a:rect l="0" t="0" r="0" b="0"/>
          <a:pathLst>
            <a:path>
              <a:moveTo>
                <a:pt x="0" y="0"/>
              </a:moveTo>
              <a:lnTo>
                <a:pt x="0" y="2882957"/>
              </a:lnTo>
              <a:lnTo>
                <a:pt x="288295" y="28829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5B1D4D-EF68-4BC6-B5FB-DB36B6256C33}">
      <dsp:nvSpPr>
        <dsp:cNvPr id="0" name=""/>
        <dsp:cNvSpPr/>
      </dsp:nvSpPr>
      <dsp:spPr>
        <a:xfrm>
          <a:off x="5077421" y="3604773"/>
          <a:ext cx="2306365" cy="14414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Studies in India examining patient health-seeking </a:t>
          </a:r>
          <a:r>
            <a:rPr lang="en-US" sz="1400" kern="1200" dirty="0" err="1" smtClean="0"/>
            <a:t>behaviours</a:t>
          </a:r>
          <a:r>
            <a:rPr lang="en-US" sz="1400" kern="1200" dirty="0" smtClean="0"/>
            <a:t> and practices have shown that the most common barrier to complete adherence was cost32</a:t>
          </a:r>
          <a:endParaRPr lang="en-IN" sz="1400" kern="1200" dirty="0"/>
        </a:p>
      </dsp:txBody>
      <dsp:txXfrm>
        <a:off x="5119640" y="3646992"/>
        <a:ext cx="2221927" cy="1357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B65F5-29F7-417B-B61F-333AC34DC143}">
      <dsp:nvSpPr>
        <dsp:cNvPr id="0" name=""/>
        <dsp:cNvSpPr/>
      </dsp:nvSpPr>
      <dsp:spPr>
        <a:xfrm rot="5400000">
          <a:off x="-398573" y="1709090"/>
          <a:ext cx="1759081" cy="21226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6717C9-CB41-4ADC-B0C9-151D019CD475}">
      <dsp:nvSpPr>
        <dsp:cNvPr id="0" name=""/>
        <dsp:cNvSpPr/>
      </dsp:nvSpPr>
      <dsp:spPr>
        <a:xfrm>
          <a:off x="4345" y="583869"/>
          <a:ext cx="2358543" cy="14151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National AIDS Prevention and Control Policy (2002), Adoption of National Blood Policy, National Anti-Retroviral Treatment (ART) program (</a:t>
          </a:r>
          <a:r>
            <a:rPr lang="en-US" sz="1400" b="0" i="0" kern="1200" dirty="0" smtClean="0"/>
            <a:t>roll out of free ART in 2004)</a:t>
          </a:r>
          <a:endParaRPr lang="en-IN" sz="1400" kern="1200" dirty="0"/>
        </a:p>
      </dsp:txBody>
      <dsp:txXfrm>
        <a:off x="45793" y="625317"/>
        <a:ext cx="2275647" cy="1332229"/>
      </dsp:txXfrm>
    </dsp:sp>
    <dsp:sp modelId="{D2C7DF6A-7A80-4C9C-84D2-AE9C01CAF6A1}">
      <dsp:nvSpPr>
        <dsp:cNvPr id="0" name=""/>
        <dsp:cNvSpPr/>
      </dsp:nvSpPr>
      <dsp:spPr>
        <a:xfrm rot="5400000">
          <a:off x="-398573" y="3477998"/>
          <a:ext cx="1759081" cy="21226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BD1E3E-34DD-4C48-8A60-F5AE272A2889}">
      <dsp:nvSpPr>
        <dsp:cNvPr id="0" name=""/>
        <dsp:cNvSpPr/>
      </dsp:nvSpPr>
      <dsp:spPr>
        <a:xfrm>
          <a:off x="4345" y="2352777"/>
          <a:ext cx="2358543" cy="14151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2009</a:t>
          </a:r>
        </a:p>
        <a:p>
          <a:pPr lvl="0" algn="ctr" defTabSz="755650">
            <a:lnSpc>
              <a:spcPct val="90000"/>
            </a:lnSpc>
            <a:spcBef>
              <a:spcPct val="0"/>
            </a:spcBef>
            <a:spcAft>
              <a:spcPct val="35000"/>
            </a:spcAft>
          </a:pPr>
          <a:r>
            <a:rPr lang="en-US" sz="1700" kern="1200" dirty="0" smtClean="0"/>
            <a:t>Delhi HC decriminalizes homosexuality.</a:t>
          </a:r>
          <a:endParaRPr lang="en-IN" sz="1700" kern="1200" dirty="0"/>
        </a:p>
      </dsp:txBody>
      <dsp:txXfrm>
        <a:off x="45793" y="2394225"/>
        <a:ext cx="2275647" cy="1332229"/>
      </dsp:txXfrm>
    </dsp:sp>
    <dsp:sp modelId="{7D018204-B4F7-4EDB-B226-52E98B8B1AE9}">
      <dsp:nvSpPr>
        <dsp:cNvPr id="0" name=""/>
        <dsp:cNvSpPr/>
      </dsp:nvSpPr>
      <dsp:spPr>
        <a:xfrm>
          <a:off x="485880" y="4362451"/>
          <a:ext cx="3127036" cy="21226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C8A9CC-FA34-4C66-B725-E95DA01940A8}">
      <dsp:nvSpPr>
        <dsp:cNvPr id="0" name=""/>
        <dsp:cNvSpPr/>
      </dsp:nvSpPr>
      <dsp:spPr>
        <a:xfrm>
          <a:off x="4345" y="4121684"/>
          <a:ext cx="2358543" cy="14151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tx1"/>
              </a:solidFill>
            </a:rPr>
            <a:t>NACP III (2007-2012</a:t>
          </a:r>
          <a:r>
            <a:rPr lang="en-US" sz="1700" kern="1200" dirty="0" smtClean="0">
              <a:solidFill>
                <a:schemeClr val="tx1"/>
              </a:solidFill>
            </a:rPr>
            <a:t>) </a:t>
          </a:r>
        </a:p>
      </dsp:txBody>
      <dsp:txXfrm>
        <a:off x="45793" y="4163132"/>
        <a:ext cx="2275647" cy="1332229"/>
      </dsp:txXfrm>
    </dsp:sp>
    <dsp:sp modelId="{3772FE8A-AFAE-44B8-9672-0DE5674FC04C}">
      <dsp:nvSpPr>
        <dsp:cNvPr id="0" name=""/>
        <dsp:cNvSpPr/>
      </dsp:nvSpPr>
      <dsp:spPr>
        <a:xfrm rot="16200000">
          <a:off x="2738289" y="3477998"/>
          <a:ext cx="1759081" cy="21226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8461D7-1736-48D3-A3CF-EC7E7F71F48D}">
      <dsp:nvSpPr>
        <dsp:cNvPr id="0" name=""/>
        <dsp:cNvSpPr/>
      </dsp:nvSpPr>
      <dsp:spPr>
        <a:xfrm>
          <a:off x="3141208" y="4121684"/>
          <a:ext cx="2358543" cy="14151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13 mental health professional file SLPs against section 377 in 2011</a:t>
          </a:r>
          <a:endParaRPr lang="en-IN" sz="1700" kern="1200" dirty="0"/>
        </a:p>
      </dsp:txBody>
      <dsp:txXfrm>
        <a:off x="3182656" y="4163132"/>
        <a:ext cx="2275647" cy="1332229"/>
      </dsp:txXfrm>
    </dsp:sp>
    <dsp:sp modelId="{E75D118A-3486-4101-BC6F-19752C5FF389}">
      <dsp:nvSpPr>
        <dsp:cNvPr id="0" name=""/>
        <dsp:cNvSpPr/>
      </dsp:nvSpPr>
      <dsp:spPr>
        <a:xfrm rot="16200000">
          <a:off x="2738289" y="1709090"/>
          <a:ext cx="1759081" cy="21226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332BBB-D1DF-4FE4-A7CA-F45FFBB899D1}">
      <dsp:nvSpPr>
        <dsp:cNvPr id="0" name=""/>
        <dsp:cNvSpPr/>
      </dsp:nvSpPr>
      <dsp:spPr>
        <a:xfrm>
          <a:off x="3141208" y="2352777"/>
          <a:ext cx="2358543" cy="14151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2014</a:t>
          </a:r>
        </a:p>
        <a:p>
          <a:pPr lvl="0" algn="ctr" defTabSz="755650">
            <a:lnSpc>
              <a:spcPct val="90000"/>
            </a:lnSpc>
            <a:spcBef>
              <a:spcPct val="0"/>
            </a:spcBef>
            <a:spcAft>
              <a:spcPct val="35000"/>
            </a:spcAft>
          </a:pPr>
          <a:r>
            <a:rPr lang="en-US" sz="1700" kern="1200" dirty="0" smtClean="0"/>
            <a:t>Trans community recognized as the third gender by SC </a:t>
          </a:r>
          <a:endParaRPr lang="en-IN" sz="1700" kern="1200" dirty="0"/>
        </a:p>
      </dsp:txBody>
      <dsp:txXfrm>
        <a:off x="3182656" y="2394225"/>
        <a:ext cx="2275647" cy="1332229"/>
      </dsp:txXfrm>
    </dsp:sp>
    <dsp:sp modelId="{D1D39F57-E040-4F89-BF63-3BDFFC66A1C6}">
      <dsp:nvSpPr>
        <dsp:cNvPr id="0" name=""/>
        <dsp:cNvSpPr/>
      </dsp:nvSpPr>
      <dsp:spPr>
        <a:xfrm>
          <a:off x="3622743" y="824636"/>
          <a:ext cx="3127036" cy="21226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612D75-113F-4F81-B54A-7B5B274DA4D1}">
      <dsp:nvSpPr>
        <dsp:cNvPr id="0" name=""/>
        <dsp:cNvSpPr/>
      </dsp:nvSpPr>
      <dsp:spPr>
        <a:xfrm>
          <a:off x="3141208" y="583869"/>
          <a:ext cx="2358543" cy="14151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2013</a:t>
          </a:r>
        </a:p>
        <a:p>
          <a:pPr lvl="0" algn="ctr" defTabSz="755650">
            <a:lnSpc>
              <a:spcPct val="90000"/>
            </a:lnSpc>
            <a:spcBef>
              <a:spcPct val="0"/>
            </a:spcBef>
            <a:spcAft>
              <a:spcPct val="35000"/>
            </a:spcAft>
          </a:pPr>
          <a:r>
            <a:rPr lang="en-US" sz="1700" kern="1200" dirty="0" smtClean="0"/>
            <a:t>SC overturns HC’s decision </a:t>
          </a:r>
        </a:p>
        <a:p>
          <a:pPr lvl="0" algn="ctr" defTabSz="755650">
            <a:lnSpc>
              <a:spcPct val="90000"/>
            </a:lnSpc>
            <a:spcBef>
              <a:spcPct val="0"/>
            </a:spcBef>
            <a:spcAft>
              <a:spcPct val="35000"/>
            </a:spcAft>
          </a:pPr>
          <a:r>
            <a:rPr lang="en-US" sz="1700" b="1" kern="1200" dirty="0" smtClean="0">
              <a:solidFill>
                <a:schemeClr val="tx1"/>
              </a:solidFill>
            </a:rPr>
            <a:t>NACP IV  (2012-2017)</a:t>
          </a:r>
        </a:p>
      </dsp:txBody>
      <dsp:txXfrm>
        <a:off x="3182656" y="625317"/>
        <a:ext cx="2275647" cy="1332229"/>
      </dsp:txXfrm>
    </dsp:sp>
    <dsp:sp modelId="{4B15FF31-2FE0-422C-96BD-3AE3128CF129}">
      <dsp:nvSpPr>
        <dsp:cNvPr id="0" name=""/>
        <dsp:cNvSpPr/>
      </dsp:nvSpPr>
      <dsp:spPr>
        <a:xfrm rot="5400000">
          <a:off x="5875152" y="1709090"/>
          <a:ext cx="1759081" cy="21226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A8862E-1565-4F7E-B14F-35E9D2FD9F4B}">
      <dsp:nvSpPr>
        <dsp:cNvPr id="0" name=""/>
        <dsp:cNvSpPr/>
      </dsp:nvSpPr>
      <dsp:spPr>
        <a:xfrm>
          <a:off x="6278070" y="583869"/>
          <a:ext cx="2358543" cy="14151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2017 </a:t>
          </a:r>
        </a:p>
        <a:p>
          <a:pPr lvl="0" algn="ctr" defTabSz="622300">
            <a:lnSpc>
              <a:spcPct val="90000"/>
            </a:lnSpc>
            <a:spcBef>
              <a:spcPct val="0"/>
            </a:spcBef>
            <a:spcAft>
              <a:spcPct val="35000"/>
            </a:spcAft>
          </a:pPr>
          <a:r>
            <a:rPr lang="en-US" sz="1400" kern="1200" dirty="0" smtClean="0"/>
            <a:t>The Human Immunodeficiency Virus and Acquired Immune Deficiency Syndrome (Prevention and Control) Bill passed</a:t>
          </a:r>
          <a:endParaRPr lang="en-IN" sz="1400" kern="1200" dirty="0"/>
        </a:p>
      </dsp:txBody>
      <dsp:txXfrm>
        <a:off x="6319518" y="625317"/>
        <a:ext cx="2275647" cy="1332229"/>
      </dsp:txXfrm>
    </dsp:sp>
    <dsp:sp modelId="{A70D0FEE-7735-4CA0-8472-1AD4CC7AEFD1}">
      <dsp:nvSpPr>
        <dsp:cNvPr id="0" name=""/>
        <dsp:cNvSpPr/>
      </dsp:nvSpPr>
      <dsp:spPr>
        <a:xfrm rot="5400000">
          <a:off x="5875152" y="3477998"/>
          <a:ext cx="1759081" cy="21226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5C0511-79F1-4F45-B1BA-49E1D3B1BFA7}">
      <dsp:nvSpPr>
        <dsp:cNvPr id="0" name=""/>
        <dsp:cNvSpPr/>
      </dsp:nvSpPr>
      <dsp:spPr>
        <a:xfrm>
          <a:off x="6278070" y="2352777"/>
          <a:ext cx="2358543" cy="14151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2018</a:t>
          </a:r>
        </a:p>
        <a:p>
          <a:pPr lvl="0" algn="ctr" defTabSz="622300">
            <a:lnSpc>
              <a:spcPct val="90000"/>
            </a:lnSpc>
            <a:spcBef>
              <a:spcPct val="0"/>
            </a:spcBef>
            <a:spcAft>
              <a:spcPct val="35000"/>
            </a:spcAft>
          </a:pPr>
          <a:r>
            <a:rPr lang="en-US" sz="1600" kern="1200" dirty="0" smtClean="0"/>
            <a:t>ICD-11: WHO and ISP classify gender </a:t>
          </a:r>
          <a:r>
            <a:rPr lang="en-US" sz="1600" kern="1200" dirty="0" err="1" smtClean="0"/>
            <a:t>dysphoria</a:t>
          </a:r>
          <a:r>
            <a:rPr lang="en-US" sz="1600" kern="1200" dirty="0" smtClean="0"/>
            <a:t> as a sexual health condition and NOT a mental health condition </a:t>
          </a:r>
          <a:r>
            <a:rPr lang="en-US" sz="1400" kern="1200" dirty="0" smtClean="0"/>
            <a:t>.</a:t>
          </a:r>
        </a:p>
      </dsp:txBody>
      <dsp:txXfrm>
        <a:off x="6319518" y="2394225"/>
        <a:ext cx="2275647" cy="1332229"/>
      </dsp:txXfrm>
    </dsp:sp>
    <dsp:sp modelId="{ECC309B5-B528-4748-924D-EE1A18813000}">
      <dsp:nvSpPr>
        <dsp:cNvPr id="0" name=""/>
        <dsp:cNvSpPr/>
      </dsp:nvSpPr>
      <dsp:spPr>
        <a:xfrm>
          <a:off x="6278070" y="4121684"/>
          <a:ext cx="2358543" cy="14151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2018</a:t>
          </a:r>
        </a:p>
        <a:p>
          <a:pPr lvl="0" algn="ctr" defTabSz="755650">
            <a:lnSpc>
              <a:spcPct val="90000"/>
            </a:lnSpc>
            <a:spcBef>
              <a:spcPct val="0"/>
            </a:spcBef>
            <a:spcAft>
              <a:spcPct val="35000"/>
            </a:spcAft>
          </a:pPr>
          <a:r>
            <a:rPr lang="en-US" sz="1700" kern="1200" dirty="0" smtClean="0"/>
            <a:t>Homosexuality decriminalized by SC</a:t>
          </a:r>
          <a:endParaRPr lang="en-IN" sz="1700" kern="1200" dirty="0"/>
        </a:p>
      </dsp:txBody>
      <dsp:txXfrm>
        <a:off x="6319518" y="4163132"/>
        <a:ext cx="2275647" cy="13322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2AE15-1AA1-4B88-A9B6-DEBA1FC2AE02}">
      <dsp:nvSpPr>
        <dsp:cNvPr id="0" name=""/>
        <dsp:cNvSpPr/>
      </dsp:nvSpPr>
      <dsp:spPr>
        <a:xfrm rot="5400000">
          <a:off x="5012703" y="-1901980"/>
          <a:ext cx="1166849"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Declined from 0.38% in 2001-03—which is when the epidemic is estimated to have peaked—to 0.34% in 2007 and reaching 0.26% in 2015</a:t>
          </a:r>
          <a:endParaRPr lang="en-IN" sz="1700" kern="1200" dirty="0"/>
        </a:p>
      </dsp:txBody>
      <dsp:txXfrm rot="-5400000">
        <a:off x="2962656" y="205028"/>
        <a:ext cx="5209983" cy="1052927"/>
      </dsp:txXfrm>
    </dsp:sp>
    <dsp:sp modelId="{2823148B-CFDE-419F-8609-761A56C75B06}">
      <dsp:nvSpPr>
        <dsp:cNvPr id="0" name=""/>
        <dsp:cNvSpPr/>
      </dsp:nvSpPr>
      <dsp:spPr>
        <a:xfrm>
          <a:off x="0" y="2209"/>
          <a:ext cx="2962656" cy="14585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Adult HIV prevalence  (15-49 years) </a:t>
          </a:r>
          <a:endParaRPr lang="en-IN" sz="2700" kern="1200" dirty="0"/>
        </a:p>
      </dsp:txBody>
      <dsp:txXfrm>
        <a:off x="71201" y="73410"/>
        <a:ext cx="2820254" cy="1316160"/>
      </dsp:txXfrm>
    </dsp:sp>
    <dsp:sp modelId="{6A2C68C4-3752-4CAD-9B31-9F5045DB8DDD}">
      <dsp:nvSpPr>
        <dsp:cNvPr id="0" name=""/>
        <dsp:cNvSpPr/>
      </dsp:nvSpPr>
      <dsp:spPr>
        <a:xfrm rot="5400000">
          <a:off x="5012703" y="-370490"/>
          <a:ext cx="1166849"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2.1 million </a:t>
          </a:r>
          <a:endParaRPr lang="en-IN" sz="1700" kern="1200" dirty="0"/>
        </a:p>
        <a:p>
          <a:pPr marL="171450" lvl="1" indent="-171450" algn="l" defTabSz="755650">
            <a:lnSpc>
              <a:spcPct val="90000"/>
            </a:lnSpc>
            <a:spcBef>
              <a:spcPct val="0"/>
            </a:spcBef>
            <a:spcAft>
              <a:spcPct val="15000"/>
            </a:spcAft>
            <a:buChar char="••"/>
          </a:pPr>
          <a:r>
            <a:rPr lang="en-US" sz="1700" kern="1200" dirty="0" smtClean="0"/>
            <a:t>Children below 15 years of age account for 6.54% of all HIV infections and 40.5% (856,000) are females in 2015</a:t>
          </a:r>
          <a:endParaRPr lang="en-IN" sz="1700" kern="1200" dirty="0"/>
        </a:p>
      </dsp:txBody>
      <dsp:txXfrm rot="-5400000">
        <a:off x="2962656" y="1736518"/>
        <a:ext cx="5209983" cy="1052927"/>
      </dsp:txXfrm>
    </dsp:sp>
    <dsp:sp modelId="{F3181202-B51E-495B-92E4-6853B551B7FD}">
      <dsp:nvSpPr>
        <dsp:cNvPr id="0" name=""/>
        <dsp:cNvSpPr/>
      </dsp:nvSpPr>
      <dsp:spPr>
        <a:xfrm>
          <a:off x="0" y="1533700"/>
          <a:ext cx="2962656" cy="14585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Estimated number of people living with HIV (PLHIV) </a:t>
          </a:r>
          <a:endParaRPr lang="en-IN" sz="2700" kern="1200" dirty="0"/>
        </a:p>
      </dsp:txBody>
      <dsp:txXfrm>
        <a:off x="71201" y="1604901"/>
        <a:ext cx="2820254" cy="1316160"/>
      </dsp:txXfrm>
    </dsp:sp>
    <dsp:sp modelId="{23F6C79B-1CA1-4DA6-9B1B-95133CFC6ED3}">
      <dsp:nvSpPr>
        <dsp:cNvPr id="0" name=""/>
        <dsp:cNvSpPr/>
      </dsp:nvSpPr>
      <dsp:spPr>
        <a:xfrm rot="5400000">
          <a:off x="5012703" y="1160999"/>
          <a:ext cx="1166849"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10,400 among children) in 2015, demonstrating a 66% decline in new infections from 2000 and 32% decline from 2007</a:t>
          </a:r>
          <a:endParaRPr lang="en-IN" sz="1700" kern="1200" dirty="0"/>
        </a:p>
      </dsp:txBody>
      <dsp:txXfrm rot="-5400000">
        <a:off x="2962656" y="3268008"/>
        <a:ext cx="5209983" cy="1052927"/>
      </dsp:txXfrm>
    </dsp:sp>
    <dsp:sp modelId="{69D82575-A770-4765-9C69-15EACEF470F9}">
      <dsp:nvSpPr>
        <dsp:cNvPr id="0" name=""/>
        <dsp:cNvSpPr/>
      </dsp:nvSpPr>
      <dsp:spPr>
        <a:xfrm>
          <a:off x="0" y="3065190"/>
          <a:ext cx="2962656" cy="14585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New HIV infections </a:t>
          </a:r>
          <a:endParaRPr lang="en-IN" sz="2700" kern="1200" dirty="0"/>
        </a:p>
      </dsp:txBody>
      <dsp:txXfrm>
        <a:off x="71201" y="3136391"/>
        <a:ext cx="2820254" cy="1316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50165-3E3A-40AE-91B5-8CB6D69D45C6}">
      <dsp:nvSpPr>
        <dsp:cNvPr id="0" name=""/>
        <dsp:cNvSpPr/>
      </dsp:nvSpPr>
      <dsp:spPr>
        <a:xfrm rot="5400000">
          <a:off x="4834047" y="-1831383"/>
          <a:ext cx="1132438" cy="50826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TG is 8.82% and while among long distance truckers and single male migrants it is 0.99% and 2.59% respectively. There is limited information on trends of HIV in these groups in 2015.</a:t>
          </a:r>
          <a:endParaRPr lang="en-IN" sz="1700" kern="1200" dirty="0"/>
        </a:p>
      </dsp:txBody>
      <dsp:txXfrm rot="-5400000">
        <a:off x="2858965" y="198980"/>
        <a:ext cx="5027322" cy="1021876"/>
      </dsp:txXfrm>
    </dsp:sp>
    <dsp:sp modelId="{E12B5445-4C9F-4AA9-9494-5BC5D83930E0}">
      <dsp:nvSpPr>
        <dsp:cNvPr id="0" name=""/>
        <dsp:cNvSpPr/>
      </dsp:nvSpPr>
      <dsp:spPr>
        <a:xfrm>
          <a:off x="0" y="0"/>
          <a:ext cx="2858964" cy="14155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Prevalence in HRGs </a:t>
          </a:r>
          <a:endParaRPr lang="en-IN" sz="2900" kern="1200" dirty="0"/>
        </a:p>
      </dsp:txBody>
      <dsp:txXfrm>
        <a:off x="69101" y="69101"/>
        <a:ext cx="2720762" cy="1277345"/>
      </dsp:txXfrm>
    </dsp:sp>
    <dsp:sp modelId="{424A2867-ECF2-4F42-8509-758480E75089}">
      <dsp:nvSpPr>
        <dsp:cNvPr id="0" name=""/>
        <dsp:cNvSpPr/>
      </dsp:nvSpPr>
      <dsp:spPr>
        <a:xfrm rot="5400000">
          <a:off x="4834047" y="-345058"/>
          <a:ext cx="1132438" cy="50826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800100">
            <a:lnSpc>
              <a:spcPct val="90000"/>
            </a:lnSpc>
            <a:spcBef>
              <a:spcPct val="0"/>
            </a:spcBef>
            <a:spcAft>
              <a:spcPct val="15000"/>
            </a:spcAft>
            <a:buChar char="••"/>
          </a:pPr>
          <a:r>
            <a:rPr lang="en-IN" sz="1800" b="0" i="0" kern="1200" dirty="0" smtClean="0"/>
            <a:t>6.6 per 100,000 population in 2016</a:t>
          </a:r>
          <a:endParaRPr lang="en-IN" sz="1800" kern="1200" dirty="0"/>
        </a:p>
      </dsp:txBody>
      <dsp:txXfrm rot="-5400000">
        <a:off x="2858965" y="1685305"/>
        <a:ext cx="5027322" cy="1021876"/>
      </dsp:txXfrm>
    </dsp:sp>
    <dsp:sp modelId="{18B1F216-9358-4DEA-8756-9C4B40284DC3}">
      <dsp:nvSpPr>
        <dsp:cNvPr id="0" name=""/>
        <dsp:cNvSpPr/>
      </dsp:nvSpPr>
      <dsp:spPr>
        <a:xfrm>
          <a:off x="0" y="1488469"/>
          <a:ext cx="2858964" cy="14155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Incidence of HIV + Tb infection</a:t>
          </a:r>
          <a:endParaRPr lang="en-IN" sz="2900" kern="1200" dirty="0"/>
        </a:p>
      </dsp:txBody>
      <dsp:txXfrm>
        <a:off x="69101" y="1557570"/>
        <a:ext cx="2720762" cy="1277345"/>
      </dsp:txXfrm>
    </dsp:sp>
    <dsp:sp modelId="{99172CC3-1ED4-46A8-9E65-7EAAE0FD9794}">
      <dsp:nvSpPr>
        <dsp:cNvPr id="0" name=""/>
        <dsp:cNvSpPr/>
      </dsp:nvSpPr>
      <dsp:spPr>
        <a:xfrm rot="5400000">
          <a:off x="4834047" y="1141266"/>
          <a:ext cx="1132438" cy="50826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High prevalence ANC sites with HIV prevalence of 1% or more has nearly halved from 2003 to 2014-15.</a:t>
          </a:r>
          <a:endParaRPr lang="en-IN" sz="1800" kern="1200" dirty="0"/>
        </a:p>
      </dsp:txBody>
      <dsp:txXfrm rot="-5400000">
        <a:off x="2858965" y="3171630"/>
        <a:ext cx="5027322" cy="1021876"/>
      </dsp:txXfrm>
    </dsp:sp>
    <dsp:sp modelId="{83FC4824-531E-463D-8B67-8423CAD35093}">
      <dsp:nvSpPr>
        <dsp:cNvPr id="0" name=""/>
        <dsp:cNvSpPr/>
      </dsp:nvSpPr>
      <dsp:spPr>
        <a:xfrm>
          <a:off x="0" y="2974794"/>
          <a:ext cx="2858964" cy="14155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ANC</a:t>
          </a:r>
          <a:endParaRPr lang="en-IN" sz="2900" kern="1200" dirty="0"/>
        </a:p>
      </dsp:txBody>
      <dsp:txXfrm>
        <a:off x="69101" y="3043895"/>
        <a:ext cx="2720762" cy="12773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12327-1258-4614-AFEA-18C1A6BC91D2}">
      <dsp:nvSpPr>
        <dsp:cNvPr id="0" name=""/>
        <dsp:cNvSpPr/>
      </dsp:nvSpPr>
      <dsp:spPr>
        <a:xfrm rot="5400000">
          <a:off x="4945509" y="-1945656"/>
          <a:ext cx="979308" cy="511544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Estimated to have declined consistently by 54% from 2007 to reach 67,600 in 2015, as the national treatment program has scaled up</a:t>
          </a:r>
          <a:endParaRPr lang="en-IN" sz="1900" kern="1200" dirty="0"/>
        </a:p>
      </dsp:txBody>
      <dsp:txXfrm rot="-5400000">
        <a:off x="2877439" y="170220"/>
        <a:ext cx="5067642" cy="883696"/>
      </dsp:txXfrm>
    </dsp:sp>
    <dsp:sp modelId="{87D272EB-CD43-4643-B1DF-E7E52C543738}">
      <dsp:nvSpPr>
        <dsp:cNvPr id="0" name=""/>
        <dsp:cNvSpPr/>
      </dsp:nvSpPr>
      <dsp:spPr>
        <a:xfrm>
          <a:off x="0" y="0"/>
          <a:ext cx="2877439" cy="12241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smtClean="0"/>
            <a:t>Annual AIDS-related deaths </a:t>
          </a:r>
          <a:endParaRPr lang="en-IN" sz="3300" kern="1200" dirty="0"/>
        </a:p>
      </dsp:txBody>
      <dsp:txXfrm>
        <a:off x="59757" y="59757"/>
        <a:ext cx="2757925" cy="11046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59FD3-5FAF-481B-BF3E-61115BF7A992}">
      <dsp:nvSpPr>
        <dsp:cNvPr id="0" name=""/>
        <dsp:cNvSpPr/>
      </dsp:nvSpPr>
      <dsp:spPr>
        <a:xfrm>
          <a:off x="2984614" y="802745"/>
          <a:ext cx="2199961" cy="15032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smtClean="0"/>
            <a:t>2008/2009 </a:t>
          </a:r>
        </a:p>
        <a:p>
          <a:pPr lvl="0" algn="ctr" defTabSz="711200">
            <a:lnSpc>
              <a:spcPct val="90000"/>
            </a:lnSpc>
            <a:spcBef>
              <a:spcPct val="0"/>
            </a:spcBef>
            <a:spcAft>
              <a:spcPct val="35000"/>
            </a:spcAft>
          </a:pPr>
          <a:r>
            <a:rPr lang="en-US" sz="1600" b="0" i="0" kern="1200" dirty="0" smtClean="0"/>
            <a:t>HIV estimates highlighted the declining </a:t>
          </a:r>
        </a:p>
        <a:p>
          <a:pPr lvl="0" algn="ctr" defTabSz="711200">
            <a:lnSpc>
              <a:spcPct val="90000"/>
            </a:lnSpc>
            <a:spcBef>
              <a:spcPct val="0"/>
            </a:spcBef>
            <a:spcAft>
              <a:spcPct val="35000"/>
            </a:spcAft>
          </a:pPr>
          <a:r>
            <a:rPr lang="en-US" sz="1600" b="0" i="0" kern="1200" dirty="0" smtClean="0"/>
            <a:t>trend of annual AIDS deaths post 2004</a:t>
          </a:r>
          <a:endParaRPr lang="en-IN" sz="1600" kern="1200" dirty="0"/>
        </a:p>
      </dsp:txBody>
      <dsp:txXfrm>
        <a:off x="2984614" y="802745"/>
        <a:ext cx="2199961" cy="1503213"/>
      </dsp:txXfrm>
    </dsp:sp>
    <dsp:sp modelId="{81BBD773-50E4-45EB-94CC-137048F0DFBF}">
      <dsp:nvSpPr>
        <dsp:cNvPr id="0" name=""/>
        <dsp:cNvSpPr/>
      </dsp:nvSpPr>
      <dsp:spPr>
        <a:xfrm>
          <a:off x="0" y="2596801"/>
          <a:ext cx="2718491" cy="134744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 2007</a:t>
          </a:r>
        </a:p>
        <a:p>
          <a:pPr lvl="0" algn="ctr" defTabSz="711200">
            <a:lnSpc>
              <a:spcPct val="90000"/>
            </a:lnSpc>
            <a:spcBef>
              <a:spcPct val="0"/>
            </a:spcBef>
            <a:spcAft>
              <a:spcPct val="35000"/>
            </a:spcAft>
          </a:pPr>
          <a:r>
            <a:rPr lang="en-US" sz="1600" kern="1200" dirty="0" smtClean="0"/>
            <a:t>Concentrated epidemic in India, with a very high prevalence among High Risk Groups </a:t>
          </a:r>
          <a:endParaRPr lang="en-IN" sz="1600" kern="1200" dirty="0"/>
        </a:p>
      </dsp:txBody>
      <dsp:txXfrm>
        <a:off x="0" y="2596801"/>
        <a:ext cx="2718491" cy="1347441"/>
      </dsp:txXfrm>
    </dsp:sp>
    <dsp:sp modelId="{552F2D39-9AF4-4AD3-AC1E-49B9403B8F00}">
      <dsp:nvSpPr>
        <dsp:cNvPr id="0" name=""/>
        <dsp:cNvSpPr/>
      </dsp:nvSpPr>
      <dsp:spPr>
        <a:xfrm>
          <a:off x="2952326" y="2545594"/>
          <a:ext cx="2035307" cy="14070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0" i="0" kern="1200" dirty="0" smtClean="0"/>
            <a:t>HSS 2010-11 estimates showed that all </a:t>
          </a:r>
        </a:p>
        <a:p>
          <a:pPr lvl="0" algn="ctr" defTabSz="622300">
            <a:lnSpc>
              <a:spcPct val="90000"/>
            </a:lnSpc>
            <a:spcBef>
              <a:spcPct val="0"/>
            </a:spcBef>
            <a:spcAft>
              <a:spcPct val="35000"/>
            </a:spcAft>
          </a:pPr>
          <a:r>
            <a:rPr lang="en-US" sz="1400" b="0" i="0" kern="1200" dirty="0" smtClean="0"/>
            <a:t>states have shown less than 1% HIV prevalence among ANC clinic </a:t>
          </a:r>
        </a:p>
        <a:p>
          <a:pPr lvl="0" algn="ctr" defTabSz="622300">
            <a:lnSpc>
              <a:spcPct val="90000"/>
            </a:lnSpc>
            <a:spcBef>
              <a:spcPct val="0"/>
            </a:spcBef>
            <a:spcAft>
              <a:spcPct val="35000"/>
            </a:spcAft>
          </a:pPr>
          <a:r>
            <a:rPr lang="en-IN" sz="1400" b="0" i="0" kern="1200" dirty="0" smtClean="0"/>
            <a:t>attendees</a:t>
          </a:r>
          <a:endParaRPr lang="en-IN" sz="1400" kern="1200" dirty="0"/>
        </a:p>
      </dsp:txBody>
      <dsp:txXfrm>
        <a:off x="2952326" y="2545594"/>
        <a:ext cx="2035307" cy="1407070"/>
      </dsp:txXfrm>
    </dsp:sp>
    <dsp:sp modelId="{07AA5F5F-4F9C-48F9-970D-AA79A52EF60D}">
      <dsp:nvSpPr>
        <dsp:cNvPr id="0" name=""/>
        <dsp:cNvSpPr/>
      </dsp:nvSpPr>
      <dsp:spPr>
        <a:xfrm>
          <a:off x="0" y="729331"/>
          <a:ext cx="2627729" cy="15766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1998</a:t>
          </a:r>
          <a:endParaRPr lang="en-IN" sz="1400" kern="1200" dirty="0" smtClean="0"/>
        </a:p>
        <a:p>
          <a:pPr lvl="0" algn="ctr" defTabSz="622300">
            <a:lnSpc>
              <a:spcPct val="90000"/>
            </a:lnSpc>
            <a:spcBef>
              <a:spcPct val="0"/>
            </a:spcBef>
            <a:spcAft>
              <a:spcPct val="35000"/>
            </a:spcAft>
          </a:pPr>
          <a:r>
            <a:rPr lang="en-US" sz="1600" kern="1200" dirty="0" smtClean="0"/>
            <a:t>HIV infections reached a peak and have since declined by </a:t>
          </a:r>
        </a:p>
        <a:p>
          <a:pPr lvl="0" algn="ctr" defTabSz="622300">
            <a:lnSpc>
              <a:spcPct val="90000"/>
            </a:lnSpc>
            <a:spcBef>
              <a:spcPct val="0"/>
            </a:spcBef>
            <a:spcAft>
              <a:spcPct val="35000"/>
            </a:spcAft>
          </a:pPr>
          <a:r>
            <a:rPr lang="en-US" sz="1600" kern="1200" dirty="0" smtClean="0"/>
            <a:t>60%, although the total number of HIV-positive persons remains stable </a:t>
          </a:r>
        </a:p>
        <a:p>
          <a:pPr lvl="0" algn="ctr" defTabSz="622300">
            <a:lnSpc>
              <a:spcPct val="90000"/>
            </a:lnSpc>
            <a:spcBef>
              <a:spcPct val="0"/>
            </a:spcBef>
            <a:spcAft>
              <a:spcPct val="35000"/>
            </a:spcAft>
          </a:pPr>
          <a:r>
            <a:rPr lang="en-IN" sz="1600" kern="1200" dirty="0" smtClean="0"/>
            <a:t>at 2.1 million</a:t>
          </a:r>
        </a:p>
        <a:p>
          <a:pPr lvl="0" algn="ctr" defTabSz="622300">
            <a:lnSpc>
              <a:spcPct val="90000"/>
            </a:lnSpc>
            <a:spcBef>
              <a:spcPct val="0"/>
            </a:spcBef>
            <a:spcAft>
              <a:spcPct val="35000"/>
            </a:spcAft>
          </a:pPr>
          <a:endParaRPr lang="en-IN" sz="1200" kern="1200" dirty="0"/>
        </a:p>
      </dsp:txBody>
      <dsp:txXfrm>
        <a:off x="0" y="729331"/>
        <a:ext cx="2627729" cy="15766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5B539-1602-4082-965F-30624F90C13A}">
      <dsp:nvSpPr>
        <dsp:cNvPr id="0" name=""/>
        <dsp:cNvSpPr/>
      </dsp:nvSpPr>
      <dsp:spPr>
        <a:xfrm>
          <a:off x="5140906" y="2980278"/>
          <a:ext cx="2928746" cy="220429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smtClean="0"/>
            <a:t>Public and private Health providers (Doctors, Rehabilitation workers, Nurses)</a:t>
          </a:r>
          <a:endParaRPr lang="en-IN" sz="1200" b="1" kern="1200" dirty="0"/>
        </a:p>
        <a:p>
          <a:pPr marL="114300" lvl="1" indent="-114300" algn="l" defTabSz="533400">
            <a:lnSpc>
              <a:spcPct val="90000"/>
            </a:lnSpc>
            <a:spcBef>
              <a:spcPct val="0"/>
            </a:spcBef>
            <a:spcAft>
              <a:spcPct val="15000"/>
            </a:spcAft>
            <a:buChar char="••"/>
          </a:pPr>
          <a:r>
            <a:rPr lang="en-US" sz="1200" b="1" kern="1200" dirty="0" smtClean="0"/>
            <a:t>Public Health laboratories</a:t>
          </a:r>
          <a:endParaRPr lang="en-IN" sz="1200" b="1" kern="1200" dirty="0"/>
        </a:p>
        <a:p>
          <a:pPr marL="114300" lvl="1" indent="-114300" algn="l" defTabSz="533400">
            <a:lnSpc>
              <a:spcPct val="90000"/>
            </a:lnSpc>
            <a:spcBef>
              <a:spcPct val="0"/>
            </a:spcBef>
            <a:spcAft>
              <a:spcPct val="15000"/>
            </a:spcAft>
            <a:buChar char="••"/>
          </a:pPr>
          <a:r>
            <a:rPr lang="en-US" sz="1200" b="1" kern="1200" dirty="0" smtClean="0"/>
            <a:t>Blood banks </a:t>
          </a:r>
          <a:endParaRPr lang="en-IN" sz="1200" b="1" kern="1200" dirty="0"/>
        </a:p>
      </dsp:txBody>
      <dsp:txXfrm>
        <a:off x="6067951" y="3579773"/>
        <a:ext cx="1953280" cy="1556381"/>
      </dsp:txXfrm>
    </dsp:sp>
    <dsp:sp modelId="{DBFADB7D-7CAE-4E31-8AE4-44F0CB40F93B}">
      <dsp:nvSpPr>
        <dsp:cNvPr id="0" name=""/>
        <dsp:cNvSpPr/>
      </dsp:nvSpPr>
      <dsp:spPr>
        <a:xfrm>
          <a:off x="785430" y="2939254"/>
          <a:ext cx="2937138" cy="229286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Print and Mass Media, Teachers, Human rights Activists, Lawyers, Law firms </a:t>
          </a:r>
          <a:r>
            <a:rPr lang="en-US" sz="1600" b="1" kern="1200" dirty="0" err="1" smtClean="0"/>
            <a:t>etc</a:t>
          </a:r>
          <a:endParaRPr lang="en-IN" sz="1600" b="1" kern="1200" dirty="0"/>
        </a:p>
      </dsp:txBody>
      <dsp:txXfrm>
        <a:off x="835797" y="3562836"/>
        <a:ext cx="1955262" cy="1618913"/>
      </dsp:txXfrm>
    </dsp:sp>
    <dsp:sp modelId="{BE22A078-59ED-49D5-B366-C4ADC408ABCF}">
      <dsp:nvSpPr>
        <dsp:cNvPr id="0" name=""/>
        <dsp:cNvSpPr/>
      </dsp:nvSpPr>
      <dsp:spPr>
        <a:xfrm>
          <a:off x="5030610" y="-86681"/>
          <a:ext cx="2453749" cy="15894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Trade and industrial organizations (CII, Pharmaceutical industry, Worker Unions) </a:t>
          </a:r>
          <a:endParaRPr lang="en-IN" sz="1400" b="1" kern="1200" dirty="0"/>
        </a:p>
        <a:p>
          <a:pPr marL="57150" lvl="1" indent="-57150" algn="l" defTabSz="488950">
            <a:lnSpc>
              <a:spcPct val="90000"/>
            </a:lnSpc>
            <a:spcBef>
              <a:spcPct val="0"/>
            </a:spcBef>
            <a:spcAft>
              <a:spcPct val="15000"/>
            </a:spcAft>
            <a:buChar char="••"/>
          </a:pPr>
          <a:endParaRPr lang="en-IN" sz="1100" kern="1200" dirty="0"/>
        </a:p>
      </dsp:txBody>
      <dsp:txXfrm>
        <a:off x="5801651" y="-51765"/>
        <a:ext cx="1647792" cy="1122272"/>
      </dsp:txXfrm>
    </dsp:sp>
    <dsp:sp modelId="{3FAF386E-7D5F-4756-9824-3D682FF40A3A}">
      <dsp:nvSpPr>
        <dsp:cNvPr id="0" name=""/>
        <dsp:cNvSpPr/>
      </dsp:nvSpPr>
      <dsp:spPr>
        <a:xfrm>
          <a:off x="1027124" y="-86681"/>
          <a:ext cx="2453749" cy="15894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Airport Authority of India, Border Service Forces</a:t>
          </a:r>
          <a:endParaRPr lang="en-IN" sz="1600" b="1" kern="1200" dirty="0"/>
        </a:p>
        <a:p>
          <a:pPr marL="171450" lvl="1" indent="-171450" algn="l" defTabSz="711200">
            <a:lnSpc>
              <a:spcPct val="90000"/>
            </a:lnSpc>
            <a:spcBef>
              <a:spcPct val="0"/>
            </a:spcBef>
            <a:spcAft>
              <a:spcPct val="15000"/>
            </a:spcAft>
            <a:buChar char="••"/>
          </a:pPr>
          <a:r>
            <a:rPr lang="en-US" sz="1600" b="1" kern="1200" dirty="0" smtClean="0"/>
            <a:t>Judicial bodies</a:t>
          </a:r>
          <a:endParaRPr lang="en-IN" sz="1600" b="1" kern="1200" dirty="0"/>
        </a:p>
      </dsp:txBody>
      <dsp:txXfrm>
        <a:off x="1062040" y="-51765"/>
        <a:ext cx="1647792" cy="1122272"/>
      </dsp:txXfrm>
    </dsp:sp>
    <dsp:sp modelId="{28C509C2-22B6-4C6D-B825-05CBE89FAB84}">
      <dsp:nvSpPr>
        <dsp:cNvPr id="0" name=""/>
        <dsp:cNvSpPr/>
      </dsp:nvSpPr>
      <dsp:spPr>
        <a:xfrm>
          <a:off x="2053216" y="372290"/>
          <a:ext cx="2150756" cy="2150756"/>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b="1" kern="1200" dirty="0" err="1" smtClean="0"/>
            <a:t>MoHFW</a:t>
          </a:r>
          <a:r>
            <a:rPr lang="en-US" sz="1300" b="1" kern="1200" dirty="0" smtClean="0"/>
            <a:t> (NACO, NBTC, </a:t>
          </a:r>
          <a:r>
            <a:rPr lang="en-US" sz="1300" b="1" kern="1200" dirty="0" err="1" smtClean="0"/>
            <a:t>MoL</a:t>
          </a:r>
          <a:r>
            <a:rPr lang="en-US" sz="1300" b="1" kern="1200" dirty="0" smtClean="0"/>
            <a:t>, </a:t>
          </a:r>
          <a:r>
            <a:rPr lang="en-US" sz="1300" b="1" kern="1200" dirty="0" err="1" smtClean="0"/>
            <a:t>MoF</a:t>
          </a:r>
          <a:r>
            <a:rPr lang="en-US" sz="1300" b="1" kern="1200" dirty="0" smtClean="0"/>
            <a:t>,</a:t>
          </a:r>
        </a:p>
        <a:p>
          <a:pPr lvl="0" algn="ctr" defTabSz="577850">
            <a:lnSpc>
              <a:spcPct val="90000"/>
            </a:lnSpc>
            <a:spcBef>
              <a:spcPct val="0"/>
            </a:spcBef>
            <a:spcAft>
              <a:spcPct val="35000"/>
            </a:spcAft>
          </a:pPr>
          <a:r>
            <a:rPr lang="en-US" sz="1300" b="1" kern="1200" dirty="0" err="1" smtClean="0"/>
            <a:t>MoI&amp;B</a:t>
          </a:r>
          <a:r>
            <a:rPr lang="en-US" sz="1300" b="1" kern="1200" dirty="0" smtClean="0"/>
            <a:t>, </a:t>
          </a:r>
          <a:r>
            <a:rPr lang="en-US" sz="1300" b="1" kern="1200" dirty="0" err="1" smtClean="0"/>
            <a:t>MoWCD</a:t>
          </a:r>
          <a:r>
            <a:rPr lang="en-US" sz="1300" b="1" kern="1200" dirty="0" smtClean="0"/>
            <a:t>, </a:t>
          </a:r>
          <a:r>
            <a:rPr lang="en-US" sz="1300" b="1" kern="1200" dirty="0" err="1" smtClean="0"/>
            <a:t>MoCA</a:t>
          </a:r>
          <a:r>
            <a:rPr lang="en-US" sz="1300" b="1" kern="1200" dirty="0" smtClean="0"/>
            <a:t>, </a:t>
          </a:r>
          <a:r>
            <a:rPr lang="en-US" sz="1300" b="1" kern="1200" dirty="0" err="1" smtClean="0"/>
            <a:t>MoEA</a:t>
          </a:r>
          <a:r>
            <a:rPr lang="en-US" sz="1300" b="1" kern="1200" dirty="0" smtClean="0"/>
            <a:t>, </a:t>
          </a:r>
          <a:r>
            <a:rPr lang="en-US" sz="1300" b="1" kern="1200" dirty="0" err="1" smtClean="0"/>
            <a:t>MoHR</a:t>
          </a:r>
          <a:endParaRPr lang="en-US" sz="1300" b="1" kern="1200" dirty="0" smtClean="0"/>
        </a:p>
        <a:p>
          <a:pPr lvl="0" algn="ctr" defTabSz="577850">
            <a:lnSpc>
              <a:spcPct val="90000"/>
            </a:lnSpc>
            <a:spcBef>
              <a:spcPct val="0"/>
            </a:spcBef>
            <a:spcAft>
              <a:spcPct val="35000"/>
            </a:spcAft>
          </a:pPr>
          <a:r>
            <a:rPr lang="en-US" sz="1300" b="1" kern="1200" dirty="0" smtClean="0"/>
            <a:t>CDCSO, NPPI,ICMR</a:t>
          </a:r>
        </a:p>
        <a:p>
          <a:pPr lvl="0" algn="ctr" defTabSz="577850">
            <a:lnSpc>
              <a:spcPct val="90000"/>
            </a:lnSpc>
            <a:spcBef>
              <a:spcPct val="0"/>
            </a:spcBef>
            <a:spcAft>
              <a:spcPct val="35000"/>
            </a:spcAft>
          </a:pPr>
          <a:r>
            <a:rPr lang="en-US" sz="1300" kern="1200" dirty="0" smtClean="0"/>
            <a:t>NHRC</a:t>
          </a:r>
          <a:endParaRPr lang="en-IN" sz="1300" b="1" kern="1200" dirty="0"/>
        </a:p>
      </dsp:txBody>
      <dsp:txXfrm>
        <a:off x="2683158" y="1002232"/>
        <a:ext cx="1520814" cy="1520814"/>
      </dsp:txXfrm>
    </dsp:sp>
    <dsp:sp modelId="{A5AA5D27-FB3E-4FC5-B530-ADC3031653EB}">
      <dsp:nvSpPr>
        <dsp:cNvPr id="0" name=""/>
        <dsp:cNvSpPr/>
      </dsp:nvSpPr>
      <dsp:spPr>
        <a:xfrm rot="5400000">
          <a:off x="4303315" y="372290"/>
          <a:ext cx="2150756" cy="2150756"/>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dirty="0" smtClean="0"/>
            <a:t>Vulnerable groups like CSWs, Truckers, IDIs, LGBTQIA+ community, Pregnant women, Children, Tribal communities </a:t>
          </a:r>
          <a:endParaRPr lang="en-IN" sz="1400" b="1" kern="1200" dirty="0"/>
        </a:p>
      </dsp:txBody>
      <dsp:txXfrm rot="-5400000">
        <a:off x="4303315" y="1002232"/>
        <a:ext cx="1520814" cy="1520814"/>
      </dsp:txXfrm>
    </dsp:sp>
    <dsp:sp modelId="{CBFFCF5B-4E69-4811-866C-73ED67E8F308}">
      <dsp:nvSpPr>
        <dsp:cNvPr id="0" name=""/>
        <dsp:cNvSpPr/>
      </dsp:nvSpPr>
      <dsp:spPr>
        <a:xfrm rot="10800000">
          <a:off x="4303315" y="2622388"/>
          <a:ext cx="2150756" cy="2150756"/>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smtClean="0"/>
            <a:t>International Unilateral and Multi-lateral agencies (WHO, WB, USAIDS, </a:t>
          </a:r>
          <a:r>
            <a:rPr lang="en-US" sz="1500" kern="1200" dirty="0" smtClean="0"/>
            <a:t>IAVI, </a:t>
          </a:r>
          <a:r>
            <a:rPr lang="en-IN" sz="1500" b="0" i="0" kern="1200" dirty="0" smtClean="0"/>
            <a:t>GFATM</a:t>
          </a:r>
          <a:r>
            <a:rPr lang="en-US" sz="1500" kern="1200" dirty="0" smtClean="0"/>
            <a:t>)</a:t>
          </a:r>
        </a:p>
      </dsp:txBody>
      <dsp:txXfrm rot="10800000">
        <a:off x="4303315" y="2622388"/>
        <a:ext cx="1520814" cy="1520814"/>
      </dsp:txXfrm>
    </dsp:sp>
    <dsp:sp modelId="{7BDDD70A-F6D1-4B54-809C-7C428005B7EF}">
      <dsp:nvSpPr>
        <dsp:cNvPr id="0" name=""/>
        <dsp:cNvSpPr/>
      </dsp:nvSpPr>
      <dsp:spPr>
        <a:xfrm rot="16200000">
          <a:off x="2053216" y="2622388"/>
          <a:ext cx="2150756" cy="2150756"/>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smtClean="0"/>
            <a:t>Civil society (</a:t>
          </a:r>
          <a:r>
            <a:rPr lang="en-US" sz="1500" b="1" kern="1200" dirty="0" err="1" smtClean="0"/>
            <a:t>Naz</a:t>
          </a:r>
          <a:r>
            <a:rPr lang="en-US" sz="1500" b="1" kern="1200" dirty="0" smtClean="0"/>
            <a:t> Foundation, </a:t>
          </a:r>
          <a:r>
            <a:rPr lang="en-US" sz="1500" b="1" kern="1200" dirty="0" err="1" smtClean="0"/>
            <a:t>Saathi</a:t>
          </a:r>
          <a:r>
            <a:rPr lang="en-US" sz="1500" kern="1200" dirty="0" smtClean="0"/>
            <a:t>, </a:t>
          </a:r>
          <a:endParaRPr lang="en-IN" sz="1500" kern="1200" dirty="0"/>
        </a:p>
      </dsp:txBody>
      <dsp:txXfrm rot="5400000">
        <a:off x="2683158" y="2622388"/>
        <a:ext cx="1520814" cy="1520814"/>
      </dsp:txXfrm>
    </dsp:sp>
    <dsp:sp modelId="{404BA5FE-7FC7-451D-8BD4-33B6C274D8DA}">
      <dsp:nvSpPr>
        <dsp:cNvPr id="0" name=""/>
        <dsp:cNvSpPr/>
      </dsp:nvSpPr>
      <dsp:spPr>
        <a:xfrm>
          <a:off x="7724272" y="2939170"/>
          <a:ext cx="742582" cy="130933"/>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06264-5994-4518-9840-27892C67F193}">
      <dsp:nvSpPr>
        <dsp:cNvPr id="0" name=""/>
        <dsp:cNvSpPr/>
      </dsp:nvSpPr>
      <dsp:spPr>
        <a:xfrm rot="10800000">
          <a:off x="7632845" y="1872209"/>
          <a:ext cx="742582" cy="345526"/>
        </a:xfrm>
        <a:prstGeom prst="circularArrow">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09785-2782-44E8-BF45-D75F9BBEB6FA}">
      <dsp:nvSpPr>
        <dsp:cNvPr id="0" name=""/>
        <dsp:cNvSpPr/>
      </dsp:nvSpPr>
      <dsp:spPr>
        <a:xfrm>
          <a:off x="666935" y="0"/>
          <a:ext cx="7558608" cy="576064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6F6A3-FCB6-4EDA-B855-780BC0431026}">
      <dsp:nvSpPr>
        <dsp:cNvPr id="0" name=""/>
        <dsp:cNvSpPr/>
      </dsp:nvSpPr>
      <dsp:spPr>
        <a:xfrm>
          <a:off x="294290" y="775048"/>
          <a:ext cx="1254998" cy="42105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smtClean="0"/>
            <a:t>1. Awareness generation, setting up </a:t>
          </a:r>
          <a:r>
            <a:rPr lang="en-US" sz="1600" b="1" i="0" kern="1200" dirty="0" smtClean="0">
              <a:solidFill>
                <a:srgbClr val="FFFF00"/>
              </a:solidFill>
            </a:rPr>
            <a:t>surveillance system</a:t>
          </a:r>
          <a:r>
            <a:rPr lang="en-US" sz="1600" b="0" i="0" kern="1200" dirty="0" smtClean="0">
              <a:solidFill>
                <a:srgbClr val="FFFF00"/>
              </a:solidFill>
            </a:rPr>
            <a:t> </a:t>
          </a:r>
          <a:r>
            <a:rPr lang="en-US" sz="1600" b="0" i="0" kern="1200" dirty="0" smtClean="0"/>
            <a:t>for </a:t>
          </a:r>
          <a:r>
            <a:rPr lang="en-US" sz="1600" b="0" i="0" kern="1200" dirty="0" smtClean="0">
              <a:solidFill>
                <a:srgbClr val="FFFF00"/>
              </a:solidFill>
            </a:rPr>
            <a:t>monitoring</a:t>
          </a:r>
          <a:r>
            <a:rPr lang="en-US" sz="1600" b="0" i="0" kern="1200" dirty="0" smtClean="0"/>
            <a:t> HIV epidemic</a:t>
          </a:r>
        </a:p>
        <a:p>
          <a:pPr lvl="0" algn="ctr" defTabSz="711200">
            <a:lnSpc>
              <a:spcPct val="90000"/>
            </a:lnSpc>
            <a:spcBef>
              <a:spcPct val="0"/>
            </a:spcBef>
            <a:spcAft>
              <a:spcPct val="35000"/>
            </a:spcAft>
          </a:pPr>
          <a:r>
            <a:rPr lang="en-US" sz="1600" b="0" i="0" kern="1200" dirty="0" smtClean="0"/>
            <a:t> 2. Measures to ensure </a:t>
          </a:r>
          <a:r>
            <a:rPr lang="en-US" sz="1600" b="1" i="0" kern="1200" dirty="0" smtClean="0">
              <a:solidFill>
                <a:srgbClr val="FFFF00"/>
              </a:solidFill>
            </a:rPr>
            <a:t>access to safe blood and preventive services </a:t>
          </a:r>
          <a:r>
            <a:rPr lang="en-US" sz="1600" b="0" i="0" kern="1200" dirty="0" smtClean="0"/>
            <a:t>for HRGs</a:t>
          </a:r>
          <a:endParaRPr lang="en-IN" sz="1600" kern="1200" dirty="0"/>
        </a:p>
      </dsp:txBody>
      <dsp:txXfrm>
        <a:off x="355554" y="836312"/>
        <a:ext cx="1132470" cy="4088015"/>
      </dsp:txXfrm>
    </dsp:sp>
    <dsp:sp modelId="{EFC7BF70-F5B9-4A13-857C-812ED324CC8E}">
      <dsp:nvSpPr>
        <dsp:cNvPr id="0" name=""/>
        <dsp:cNvSpPr/>
      </dsp:nvSpPr>
      <dsp:spPr>
        <a:xfrm>
          <a:off x="1657079" y="327596"/>
          <a:ext cx="1402752" cy="51054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t>1.</a:t>
          </a:r>
          <a:r>
            <a:rPr lang="en-US" sz="1600" b="1" kern="1200" dirty="0" smtClean="0">
              <a:solidFill>
                <a:srgbClr val="FFFF00"/>
              </a:solidFill>
              <a:latin typeface="+mj-lt"/>
            </a:rPr>
            <a:t>Decentraliz-ation</a:t>
          </a:r>
          <a:r>
            <a:rPr lang="en-US" sz="1400" kern="1200" dirty="0" smtClean="0"/>
            <a:t> by means of formation of State AIDS control societies &amp; District AIDS control societies</a:t>
          </a:r>
        </a:p>
        <a:p>
          <a:pPr lvl="0" algn="l" defTabSz="622300">
            <a:lnSpc>
              <a:spcPct val="90000"/>
            </a:lnSpc>
            <a:spcBef>
              <a:spcPct val="0"/>
            </a:spcBef>
            <a:spcAft>
              <a:spcPct val="35000"/>
            </a:spcAft>
          </a:pPr>
          <a:r>
            <a:rPr lang="en-US" sz="1400" kern="1200" dirty="0" smtClean="0"/>
            <a:t>2. </a:t>
          </a:r>
          <a:r>
            <a:rPr lang="en-US" sz="1400" b="1" kern="1200" dirty="0" smtClean="0">
              <a:solidFill>
                <a:srgbClr val="FFFF00"/>
              </a:solidFill>
            </a:rPr>
            <a:t>Involvement of NGOs/CBOs </a:t>
          </a:r>
          <a:r>
            <a:rPr lang="en-US" sz="1400" kern="1200" dirty="0" smtClean="0"/>
            <a:t>in policy making and service delivery</a:t>
          </a:r>
        </a:p>
        <a:p>
          <a:pPr lvl="0" algn="l" defTabSz="622300">
            <a:lnSpc>
              <a:spcPct val="90000"/>
            </a:lnSpc>
            <a:spcBef>
              <a:spcPct val="0"/>
            </a:spcBef>
            <a:spcAft>
              <a:spcPct val="35000"/>
            </a:spcAft>
          </a:pPr>
          <a:r>
            <a:rPr lang="en-US" sz="1400" kern="1200" dirty="0" smtClean="0"/>
            <a:t>3. </a:t>
          </a:r>
          <a:r>
            <a:rPr lang="en-US" sz="1400" b="1" kern="1200" dirty="0" smtClean="0">
              <a:solidFill>
                <a:srgbClr val="FFFF00"/>
              </a:solidFill>
            </a:rPr>
            <a:t>Reforming surveillance</a:t>
          </a:r>
        </a:p>
        <a:p>
          <a:pPr lvl="0" algn="l" defTabSz="622300">
            <a:lnSpc>
              <a:spcPct val="90000"/>
            </a:lnSpc>
            <a:spcBef>
              <a:spcPct val="0"/>
            </a:spcBef>
            <a:spcAft>
              <a:spcPct val="35000"/>
            </a:spcAft>
          </a:pPr>
          <a:r>
            <a:rPr lang="en-US" sz="1400" kern="1200" dirty="0" smtClean="0"/>
            <a:t>4. Care and support for PLWHA</a:t>
          </a:r>
        </a:p>
        <a:p>
          <a:pPr lvl="0" algn="l" defTabSz="622300">
            <a:lnSpc>
              <a:spcPct val="90000"/>
            </a:lnSpc>
            <a:spcBef>
              <a:spcPct val="0"/>
            </a:spcBef>
            <a:spcAft>
              <a:spcPct val="35000"/>
            </a:spcAft>
          </a:pPr>
          <a:r>
            <a:rPr lang="en-US" sz="1400" kern="1200" dirty="0" smtClean="0"/>
            <a:t>5. </a:t>
          </a:r>
          <a:r>
            <a:rPr lang="en-US" sz="1400" b="1" kern="1200" dirty="0" smtClean="0">
              <a:solidFill>
                <a:srgbClr val="FFFF00"/>
              </a:solidFill>
            </a:rPr>
            <a:t>ART Program</a:t>
          </a:r>
        </a:p>
        <a:p>
          <a:pPr lvl="0" algn="l" defTabSz="622300">
            <a:lnSpc>
              <a:spcPct val="90000"/>
            </a:lnSpc>
            <a:spcBef>
              <a:spcPct val="0"/>
            </a:spcBef>
            <a:spcAft>
              <a:spcPct val="35000"/>
            </a:spcAft>
          </a:pPr>
          <a:r>
            <a:rPr lang="en-US" sz="1400" kern="1200" dirty="0" smtClean="0"/>
            <a:t>6. </a:t>
          </a:r>
          <a:r>
            <a:rPr lang="en-US" sz="1400" b="1" kern="1200" dirty="0" smtClean="0">
              <a:solidFill>
                <a:srgbClr val="FFFF00"/>
              </a:solidFill>
            </a:rPr>
            <a:t>National Blood Policy</a:t>
          </a:r>
          <a:endParaRPr lang="en-IN" sz="1400" b="1" kern="1200" dirty="0">
            <a:solidFill>
              <a:srgbClr val="FFFF00"/>
            </a:solidFill>
          </a:endParaRPr>
        </a:p>
      </dsp:txBody>
      <dsp:txXfrm>
        <a:off x="1725556" y="396073"/>
        <a:ext cx="1265798" cy="4968493"/>
      </dsp:txXfrm>
    </dsp:sp>
    <dsp:sp modelId="{BFD53861-705D-452B-ABAC-31771FAF4A56}">
      <dsp:nvSpPr>
        <dsp:cNvPr id="0" name=""/>
        <dsp:cNvSpPr/>
      </dsp:nvSpPr>
      <dsp:spPr>
        <a:xfrm>
          <a:off x="3167623" y="183580"/>
          <a:ext cx="2017568" cy="53934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0" i="0" kern="1200" dirty="0" smtClean="0"/>
            <a:t>1. </a:t>
          </a:r>
          <a:r>
            <a:rPr lang="en-US" sz="1600" b="1" i="0" kern="1200" dirty="0" smtClean="0">
              <a:solidFill>
                <a:srgbClr val="FFFF00"/>
              </a:solidFill>
            </a:rPr>
            <a:t>Prevention  and integrated Care, Support &amp; Treatment </a:t>
          </a:r>
          <a:r>
            <a:rPr lang="en-US" sz="1600" b="0" i="0" kern="1200" dirty="0" smtClean="0"/>
            <a:t>(CST). </a:t>
          </a:r>
        </a:p>
        <a:p>
          <a:pPr lvl="0" algn="ctr" defTabSz="622300">
            <a:lnSpc>
              <a:spcPct val="90000"/>
            </a:lnSpc>
            <a:spcBef>
              <a:spcPct val="0"/>
            </a:spcBef>
            <a:spcAft>
              <a:spcPct val="35000"/>
            </a:spcAft>
          </a:pPr>
          <a:r>
            <a:rPr lang="en-US" sz="1600" b="0" i="0" kern="1200" dirty="0" smtClean="0"/>
            <a:t>2. Computerized  Information Management and Institutional Strengthening activities - provide the required technical, </a:t>
          </a:r>
          <a:r>
            <a:rPr lang="en-US" sz="1600" b="1" i="0" kern="1200" dirty="0" smtClean="0">
              <a:solidFill>
                <a:srgbClr val="FFFF00"/>
              </a:solidFill>
            </a:rPr>
            <a:t>managerial and administrative support</a:t>
          </a:r>
          <a:r>
            <a:rPr lang="en-US" sz="1600" b="0" i="0" kern="1200" dirty="0" smtClean="0"/>
            <a:t> for implementing the program on local level.</a:t>
          </a:r>
        </a:p>
        <a:p>
          <a:pPr lvl="0" algn="ctr" defTabSz="622300">
            <a:lnSpc>
              <a:spcPct val="90000"/>
            </a:lnSpc>
            <a:spcBef>
              <a:spcPct val="0"/>
            </a:spcBef>
            <a:spcAft>
              <a:spcPct val="35000"/>
            </a:spcAft>
          </a:pPr>
          <a:r>
            <a:rPr lang="en-US" sz="1600" b="0" i="0" kern="1200" dirty="0" smtClean="0"/>
            <a:t>3. D</a:t>
          </a:r>
          <a:r>
            <a:rPr lang="en-IN" sz="1600" b="0" i="0" kern="1200" dirty="0" err="1" smtClean="0"/>
            <a:t>edicated</a:t>
          </a:r>
          <a:r>
            <a:rPr lang="en-IN" sz="1600" b="0" i="0" kern="1200" dirty="0" smtClean="0"/>
            <a:t> North-East regional Office</a:t>
          </a:r>
        </a:p>
        <a:p>
          <a:pPr lvl="0" algn="ctr" defTabSz="622300">
            <a:lnSpc>
              <a:spcPct val="90000"/>
            </a:lnSpc>
            <a:spcBef>
              <a:spcPct val="0"/>
            </a:spcBef>
            <a:spcAft>
              <a:spcPct val="35000"/>
            </a:spcAft>
          </a:pPr>
          <a:r>
            <a:rPr lang="en-IN" sz="1600" b="0" i="0" kern="1200" dirty="0" smtClean="0"/>
            <a:t>4. </a:t>
          </a:r>
          <a:r>
            <a:rPr lang="en-US" sz="1600" b="0" i="0" kern="1200" dirty="0" smtClean="0"/>
            <a:t>HIV Counseling and testing services</a:t>
          </a:r>
          <a:r>
            <a:rPr lang="en-IN" sz="1600" b="0" i="0" kern="1200" dirty="0" smtClean="0"/>
            <a:t> </a:t>
          </a:r>
          <a:endParaRPr lang="en-IN" sz="1600" kern="1200" dirty="0"/>
        </a:p>
      </dsp:txBody>
      <dsp:txXfrm>
        <a:off x="3266113" y="282070"/>
        <a:ext cx="1820588" cy="5196499"/>
      </dsp:txXfrm>
    </dsp:sp>
    <dsp:sp modelId="{BFF11ABE-10F7-4F17-A041-445C7DF04FB0}">
      <dsp:nvSpPr>
        <dsp:cNvPr id="0" name=""/>
        <dsp:cNvSpPr/>
      </dsp:nvSpPr>
      <dsp:spPr>
        <a:xfrm>
          <a:off x="5292982" y="0"/>
          <a:ext cx="3305207" cy="5760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1</a:t>
          </a:r>
          <a:r>
            <a:rPr lang="en-US" sz="1400" b="1" kern="1200" dirty="0" smtClean="0"/>
            <a:t>. </a:t>
          </a:r>
          <a:r>
            <a:rPr lang="en-US" sz="1600" b="1" i="0" kern="1200" dirty="0" smtClean="0">
              <a:solidFill>
                <a:srgbClr val="FFFF00"/>
              </a:solidFill>
            </a:rPr>
            <a:t>Scaling up coverage of TIs among HRG, IEC</a:t>
          </a:r>
          <a:r>
            <a:rPr lang="en-US" sz="1600" b="1" i="0" kern="1200" dirty="0" smtClean="0"/>
            <a:t> </a:t>
          </a:r>
          <a:r>
            <a:rPr lang="en-US" sz="1600" b="0" i="0" kern="1200" dirty="0" smtClean="0"/>
            <a:t>(BCC practices, testing and counseling, and adherence, </a:t>
          </a:r>
          <a:r>
            <a:rPr lang="en-IN" sz="1600" b="0" i="0" kern="1200" dirty="0" smtClean="0"/>
            <a:t>Opioid Substitution Therapy (OST) </a:t>
          </a:r>
        </a:p>
        <a:p>
          <a:pPr lvl="0" algn="ctr" defTabSz="622300">
            <a:lnSpc>
              <a:spcPct val="90000"/>
            </a:lnSpc>
            <a:spcBef>
              <a:spcPct val="0"/>
            </a:spcBef>
            <a:spcAft>
              <a:spcPct val="35000"/>
            </a:spcAft>
          </a:pPr>
          <a:r>
            <a:rPr lang="en-US" sz="1600" b="0" i="0" kern="1200" dirty="0" smtClean="0"/>
            <a:t>2. </a:t>
          </a:r>
          <a:r>
            <a:rPr lang="en-US" sz="1600" b="1" i="0" kern="1200" dirty="0" smtClean="0">
              <a:solidFill>
                <a:srgbClr val="FFFF00"/>
              </a:solidFill>
            </a:rPr>
            <a:t>Comprehensive Care, treatment and Support  </a:t>
          </a:r>
        </a:p>
        <a:p>
          <a:pPr lvl="0" algn="ctr" defTabSz="622300">
            <a:lnSpc>
              <a:spcPct val="90000"/>
            </a:lnSpc>
            <a:spcBef>
              <a:spcPct val="0"/>
            </a:spcBef>
            <a:spcAft>
              <a:spcPct val="35000"/>
            </a:spcAft>
          </a:pPr>
          <a:r>
            <a:rPr lang="en-US" sz="1600" b="1" i="0" kern="1200" dirty="0" smtClean="0">
              <a:solidFill>
                <a:srgbClr val="FFFF00"/>
              </a:solidFill>
            </a:rPr>
            <a:t>Scaling up of ART </a:t>
          </a:r>
          <a:r>
            <a:rPr lang="en-US" sz="1600" b="0" i="0" kern="1200" dirty="0" smtClean="0"/>
            <a:t>including second line , management of opportunistic infections </a:t>
          </a:r>
        </a:p>
        <a:p>
          <a:pPr lvl="0" algn="ctr" defTabSz="622300">
            <a:lnSpc>
              <a:spcPct val="90000"/>
            </a:lnSpc>
            <a:spcBef>
              <a:spcPct val="0"/>
            </a:spcBef>
            <a:spcAft>
              <a:spcPct val="35000"/>
            </a:spcAft>
          </a:pPr>
          <a:r>
            <a:rPr lang="en-US" sz="1600" b="0" i="0" kern="1200" dirty="0" smtClean="0"/>
            <a:t>3</a:t>
          </a:r>
          <a:r>
            <a:rPr lang="en-US" sz="1600" b="1" i="0" kern="1200" dirty="0" smtClean="0"/>
            <a:t>. </a:t>
          </a:r>
          <a:r>
            <a:rPr lang="en-IN" sz="1600" b="1" i="0" kern="1200" dirty="0" smtClean="0"/>
            <a:t>Strengthening IC</a:t>
          </a:r>
          <a:r>
            <a:rPr lang="en-IN" sz="1600" b="0" i="0" kern="1200" dirty="0" smtClean="0"/>
            <a:t>: P</a:t>
          </a:r>
          <a:r>
            <a:rPr lang="en-US" sz="1600" b="0" i="0" kern="1200" dirty="0" err="1" smtClean="0"/>
            <a:t>hased</a:t>
          </a:r>
          <a:r>
            <a:rPr lang="en-US" sz="1600" b="0" i="0" kern="1200" dirty="0" smtClean="0"/>
            <a:t> Integration of HIV services with the routine public sector health delivery systems, streamlining the supply chain mechanisms, quality control mechanisms and building capacities of governmental and non-governmental institutions and networks.</a:t>
          </a:r>
          <a:endParaRPr lang="en-IN" sz="1600" b="0" i="0" kern="1200" dirty="0" smtClean="0"/>
        </a:p>
        <a:p>
          <a:pPr lvl="0" algn="ctr" defTabSz="622300">
            <a:lnSpc>
              <a:spcPct val="90000"/>
            </a:lnSpc>
            <a:spcBef>
              <a:spcPct val="0"/>
            </a:spcBef>
            <a:spcAft>
              <a:spcPct val="35000"/>
            </a:spcAft>
          </a:pPr>
          <a:r>
            <a:rPr lang="en-US" sz="1600" b="0" i="0" kern="1200" dirty="0" smtClean="0"/>
            <a:t>4. </a:t>
          </a:r>
          <a:r>
            <a:rPr lang="en-IN" sz="1600" b="1" i="0" kern="1200" dirty="0" smtClean="0">
              <a:solidFill>
                <a:srgbClr val="FFFF00"/>
              </a:solidFill>
            </a:rPr>
            <a:t>SIMS</a:t>
          </a:r>
        </a:p>
        <a:p>
          <a:pPr lvl="0" algn="ctr" defTabSz="622300">
            <a:lnSpc>
              <a:spcPct val="90000"/>
            </a:lnSpc>
            <a:spcBef>
              <a:spcPct val="0"/>
            </a:spcBef>
            <a:spcAft>
              <a:spcPct val="35000"/>
            </a:spcAft>
          </a:pPr>
          <a:r>
            <a:rPr lang="en-US" sz="1600" b="0" i="0" kern="1200" dirty="0" smtClean="0"/>
            <a:t>Incidence analysis, identifying pockets of infection and estimating the burden of infection</a:t>
          </a:r>
        </a:p>
        <a:p>
          <a:pPr lvl="0" algn="ctr" defTabSz="622300">
            <a:lnSpc>
              <a:spcPct val="90000"/>
            </a:lnSpc>
            <a:spcBef>
              <a:spcPct val="0"/>
            </a:spcBef>
            <a:spcAft>
              <a:spcPct val="35000"/>
            </a:spcAft>
          </a:pPr>
          <a:endParaRPr lang="en-IN" sz="1000" kern="1200" dirty="0"/>
        </a:p>
      </dsp:txBody>
      <dsp:txXfrm>
        <a:off x="5454329" y="161347"/>
        <a:ext cx="2982513" cy="54379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2D21E-A233-4886-BD69-5EA36C9CE626}">
      <dsp:nvSpPr>
        <dsp:cNvPr id="0" name=""/>
        <dsp:cNvSpPr/>
      </dsp:nvSpPr>
      <dsp:spPr>
        <a:xfrm>
          <a:off x="1786446" y="0"/>
          <a:ext cx="1732968" cy="1733232"/>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6298EC-0528-4368-89DF-4C1312303DBE}">
      <dsp:nvSpPr>
        <dsp:cNvPr id="0" name=""/>
        <dsp:cNvSpPr/>
      </dsp:nvSpPr>
      <dsp:spPr>
        <a:xfrm>
          <a:off x="2169489" y="625749"/>
          <a:ext cx="962977" cy="481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smtClean="0"/>
            <a:t>NACO</a:t>
          </a:r>
          <a:endParaRPr lang="en-IN" sz="3000" kern="1200" dirty="0"/>
        </a:p>
      </dsp:txBody>
      <dsp:txXfrm>
        <a:off x="2169489" y="625749"/>
        <a:ext cx="962977" cy="481373"/>
      </dsp:txXfrm>
    </dsp:sp>
    <dsp:sp modelId="{8CE2C527-D9AE-4D54-A54A-10E04447A000}">
      <dsp:nvSpPr>
        <dsp:cNvPr id="0" name=""/>
        <dsp:cNvSpPr/>
      </dsp:nvSpPr>
      <dsp:spPr>
        <a:xfrm>
          <a:off x="1305120" y="995870"/>
          <a:ext cx="1732968" cy="1733232"/>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87DBAE-7644-49D8-BE67-EEAB121162D0}">
      <dsp:nvSpPr>
        <dsp:cNvPr id="0" name=""/>
        <dsp:cNvSpPr/>
      </dsp:nvSpPr>
      <dsp:spPr>
        <a:xfrm>
          <a:off x="1690116" y="1627380"/>
          <a:ext cx="962977" cy="481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State AIDS Control Society</a:t>
          </a:r>
          <a:endParaRPr lang="en-IN" sz="1600" b="1" kern="1200" dirty="0"/>
        </a:p>
      </dsp:txBody>
      <dsp:txXfrm>
        <a:off x="1690116" y="1627380"/>
        <a:ext cx="962977" cy="481373"/>
      </dsp:txXfrm>
    </dsp:sp>
    <dsp:sp modelId="{94CA056E-665D-40B4-94CB-C891FA32E385}">
      <dsp:nvSpPr>
        <dsp:cNvPr id="0" name=""/>
        <dsp:cNvSpPr/>
      </dsp:nvSpPr>
      <dsp:spPr>
        <a:xfrm>
          <a:off x="1909788" y="2110914"/>
          <a:ext cx="1488888" cy="1489485"/>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7DDB19-3790-4E23-9B8B-551A9E007443}">
      <dsp:nvSpPr>
        <dsp:cNvPr id="0" name=""/>
        <dsp:cNvSpPr/>
      </dsp:nvSpPr>
      <dsp:spPr>
        <a:xfrm>
          <a:off x="2171767" y="2630452"/>
          <a:ext cx="962977" cy="481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t>District AIDS prevention and control Units</a:t>
          </a:r>
          <a:endParaRPr lang="en-IN" sz="1400" b="1" kern="1200" dirty="0"/>
        </a:p>
      </dsp:txBody>
      <dsp:txXfrm>
        <a:off x="2171767" y="2630452"/>
        <a:ext cx="962977" cy="48137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D058F-CC67-4F5E-9E0E-64DFCFDD0B3C}" type="datetimeFigureOut">
              <a:rPr lang="en-IN" smtClean="0"/>
              <a:t>17-11-2020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9BF2A5-DCDF-4234-BB7E-69169A5FE9DB}" type="slidenum">
              <a:rPr lang="en-IN" smtClean="0"/>
              <a:t>‹#›</a:t>
            </a:fld>
            <a:endParaRPr lang="en-IN"/>
          </a:p>
        </p:txBody>
      </p:sp>
    </p:spTree>
    <p:extLst>
      <p:ext uri="{BB962C8B-B14F-4D97-AF65-F5344CB8AC3E}">
        <p14:creationId xmlns:p14="http://schemas.microsoft.com/office/powerpoint/2010/main" val="319206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livemint.com/Search/Link/Keyword/Narendra%20Modi"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livemint.com/Search/Link/Keyword/Anandi%20Yuvaraj" TargetMode="External"/><Relationship Id="rId5" Type="http://schemas.openxmlformats.org/officeDocument/2006/relationships/hyperlink" Target="https://www.livemint.com/Search/Link/Keyword/Leena%20Menghaney" TargetMode="External"/><Relationship Id="rId4" Type="http://schemas.openxmlformats.org/officeDocument/2006/relationships/hyperlink" Target="https://www.livemint.com/Search/Link/Keyword/Harsh%20Vardha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bi.nlm.nih.gov/pmc/articles/PMC3550774/#CR3"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ncbi.nlm.nih.gov/pmc/articles/PMC3550774/#CR6"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conomictimes.indiatimes.com/articleshow/56191981.cms?utm_source=contentofinterest&amp;utm_medium=text&amp;utm_campaign=cppst"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pmc/articles/PMC3550774/#CR17"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ncbi.nlm.nih.gov/pmc/articles/PMC3550774/#CR26" TargetMode="External"/><Relationship Id="rId4" Type="http://schemas.openxmlformats.org/officeDocument/2006/relationships/hyperlink" Target="https://www.ncbi.nlm.nih.gov/pmc/articles/PMC3550774/#CR15"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sz="1200" b="0" i="0" kern="1200" dirty="0" smtClean="0">
                <a:solidFill>
                  <a:schemeClr val="tx1"/>
                </a:solidFill>
                <a:effectLst/>
                <a:latin typeface="+mn-lt"/>
                <a:ea typeface="+mn-ea"/>
                <a:cs typeface="+mn-cs"/>
              </a:rPr>
              <a:t>e National Democratic Alliance (NDA) government has merged the country’s AIDS control department with another department in the health ministry in a move that seems to be prompted by a desire to shrink government but which, activists claim, will dilute the focus and reduce the efficacy of the successful Department of Aids Control, better known as the National Aids Control Organization (</a:t>
            </a:r>
            <a:r>
              <a:rPr lang="en-US" sz="1200" b="0" i="0" kern="1200" dirty="0" err="1" smtClean="0">
                <a:solidFill>
                  <a:schemeClr val="tx1"/>
                </a:solidFill>
                <a:effectLst/>
                <a:latin typeface="+mn-lt"/>
                <a:ea typeface="+mn-ea"/>
                <a:cs typeface="+mn-cs"/>
              </a:rPr>
              <a:t>Naco</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change will mean that India’s HIV prevention efforts will now be implemented under the National Health Mission (NHM), and not by a specific department.</a:t>
            </a:r>
          </a:p>
          <a:p>
            <a:r>
              <a:rPr lang="en-US" sz="1200" b="0" i="0" kern="1200" dirty="0" smtClean="0">
                <a:solidFill>
                  <a:schemeClr val="tx1"/>
                </a:solidFill>
                <a:effectLst/>
                <a:latin typeface="+mn-lt"/>
                <a:ea typeface="+mn-ea"/>
                <a:cs typeface="+mn-cs"/>
              </a:rPr>
              <a:t>According to people in the health ministry, the change is in keeping with Prime Minister </a:t>
            </a:r>
            <a:r>
              <a:rPr lang="en-US" sz="1200" b="1" i="0" u="none" strike="noStrike" kern="1200" dirty="0" err="1" smtClean="0">
                <a:solidFill>
                  <a:schemeClr val="tx1"/>
                </a:solidFill>
                <a:effectLst/>
                <a:latin typeface="+mn-lt"/>
                <a:ea typeface="+mn-ea"/>
                <a:cs typeface="+mn-cs"/>
                <a:hlinkClick r:id="rId3"/>
              </a:rPr>
              <a:t>Narendra</a:t>
            </a:r>
            <a:r>
              <a:rPr lang="en-US" sz="1200" b="1" i="0" u="none" strike="noStrike" kern="1200" dirty="0" smtClean="0">
                <a:solidFill>
                  <a:schemeClr val="tx1"/>
                </a:solidFill>
                <a:effectLst/>
                <a:latin typeface="+mn-lt"/>
                <a:ea typeface="+mn-ea"/>
                <a:cs typeface="+mn-cs"/>
                <a:hlinkClick r:id="rId3"/>
              </a:rPr>
              <a:t> </a:t>
            </a:r>
            <a:r>
              <a:rPr lang="en-US" sz="1200" b="1" i="0" u="none" strike="noStrike" kern="1200" dirty="0" err="1" smtClean="0">
                <a:solidFill>
                  <a:schemeClr val="tx1"/>
                </a:solidFill>
                <a:effectLst/>
                <a:latin typeface="+mn-lt"/>
                <a:ea typeface="+mn-ea"/>
                <a:cs typeface="+mn-cs"/>
                <a:hlinkClick r:id="rId3"/>
              </a:rPr>
              <a:t>Modi</a:t>
            </a:r>
            <a:r>
              <a:rPr lang="en-US" sz="1200" b="0" i="0" kern="1200" dirty="0" err="1"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 desire to shrink government, as exemplified in a slogan he popularized, “Minimum government, maximum governance”. Health minister </a:t>
            </a:r>
            <a:r>
              <a:rPr lang="en-US" sz="1200" b="1" i="0" u="none" strike="noStrike" kern="1200" dirty="0" smtClean="0">
                <a:solidFill>
                  <a:schemeClr val="tx1"/>
                </a:solidFill>
                <a:effectLst/>
                <a:latin typeface="+mn-lt"/>
                <a:ea typeface="+mn-ea"/>
                <a:cs typeface="+mn-cs"/>
                <a:hlinkClick r:id="rId4"/>
              </a:rPr>
              <a:t>Harsh </a:t>
            </a:r>
            <a:r>
              <a:rPr lang="en-US" sz="1200" b="1" i="0" u="none" strike="noStrike" kern="1200" dirty="0" err="1" smtClean="0">
                <a:solidFill>
                  <a:schemeClr val="tx1"/>
                </a:solidFill>
                <a:effectLst/>
                <a:latin typeface="+mn-lt"/>
                <a:ea typeface="+mn-ea"/>
                <a:cs typeface="+mn-cs"/>
                <a:hlinkClick r:id="rId4"/>
              </a:rPr>
              <a:t>Vardhan</a:t>
            </a:r>
            <a:r>
              <a:rPr lang="en-US" sz="1200" b="0" i="0" kern="1200" dirty="0" smtClean="0">
                <a:solidFill>
                  <a:schemeClr val="tx1"/>
                </a:solidFill>
                <a:effectLst/>
                <a:latin typeface="+mn-lt"/>
                <a:ea typeface="+mn-ea"/>
                <a:cs typeface="+mn-cs"/>
              </a:rPr>
              <a:t> and mission director of NHM, </a:t>
            </a:r>
            <a:r>
              <a:rPr lang="en-US" sz="1200" b="0" i="0" kern="1200" dirty="0" err="1" smtClean="0">
                <a:solidFill>
                  <a:schemeClr val="tx1"/>
                </a:solidFill>
                <a:effectLst/>
                <a:latin typeface="+mn-lt"/>
                <a:ea typeface="+mn-ea"/>
                <a:cs typeface="+mn-cs"/>
              </a:rPr>
              <a:t>Amit</a:t>
            </a:r>
            <a:r>
              <a:rPr lang="en-US" sz="1200" b="0" i="0" kern="1200" dirty="0" smtClean="0">
                <a:solidFill>
                  <a:schemeClr val="tx1"/>
                </a:solidFill>
                <a:effectLst/>
                <a:latin typeface="+mn-lt"/>
                <a:ea typeface="+mn-ea"/>
                <a:cs typeface="+mn-cs"/>
              </a:rPr>
              <a:t> Kumar </a:t>
            </a:r>
            <a:r>
              <a:rPr lang="en-US" sz="1200" b="0" i="0" kern="1200" dirty="0" err="1" smtClean="0">
                <a:solidFill>
                  <a:schemeClr val="tx1"/>
                </a:solidFill>
                <a:effectLst/>
                <a:latin typeface="+mn-lt"/>
                <a:ea typeface="+mn-ea"/>
                <a:cs typeface="+mn-cs"/>
              </a:rPr>
              <a:t>Ghosh</a:t>
            </a:r>
            <a:r>
              <a:rPr lang="en-US" sz="1200" b="0" i="0" kern="1200" dirty="0" smtClean="0">
                <a:solidFill>
                  <a:schemeClr val="tx1"/>
                </a:solidFill>
                <a:effectLst/>
                <a:latin typeface="+mn-lt"/>
                <a:ea typeface="+mn-ea"/>
                <a:cs typeface="+mn-cs"/>
              </a:rPr>
              <a:t>, did not respond to calls or messages.</a:t>
            </a:r>
          </a:p>
          <a:p>
            <a:r>
              <a:rPr lang="en-US" sz="1200" b="0" i="0" kern="1200" dirty="0" smtClean="0">
                <a:solidFill>
                  <a:schemeClr val="tx1"/>
                </a:solidFill>
                <a:effectLst/>
                <a:latin typeface="+mn-lt"/>
                <a:ea typeface="+mn-ea"/>
                <a:cs typeface="+mn-cs"/>
              </a:rPr>
              <a:t>A senior official in the health ministry confirmed that the AIDS control department was being merged.</a:t>
            </a:r>
          </a:p>
          <a:p>
            <a:r>
              <a:rPr lang="en-US" sz="1200" b="0" i="0" kern="1200" dirty="0" smtClean="0">
                <a:solidFill>
                  <a:schemeClr val="tx1"/>
                </a:solidFill>
                <a:effectLst/>
                <a:latin typeface="+mn-lt"/>
                <a:ea typeface="+mn-ea"/>
                <a:cs typeface="+mn-cs"/>
              </a:rPr>
              <a:t>“Yes. We have been notified last week. In essence, the structure of the organization will remain the same but the department will not have a special secretary any more. The government felt there was no need for a special department. I am, however, not privy to the exact reasoning behind this decision,” added this person who spoke on the condition of anonymity.</a:t>
            </a:r>
          </a:p>
          <a:p>
            <a:r>
              <a:rPr lang="en-US" sz="1200" b="0" i="0" kern="1200" dirty="0" smtClean="0">
                <a:solidFill>
                  <a:schemeClr val="tx1"/>
                </a:solidFill>
                <a:effectLst/>
                <a:latin typeface="+mn-lt"/>
                <a:ea typeface="+mn-ea"/>
                <a:cs typeface="+mn-cs"/>
              </a:rPr>
              <a:t>Senior officials at </a:t>
            </a:r>
            <a:r>
              <a:rPr lang="en-US" sz="1200" b="0" i="0" kern="1200" dirty="0" err="1" smtClean="0">
                <a:solidFill>
                  <a:schemeClr val="tx1"/>
                </a:solidFill>
                <a:effectLst/>
                <a:latin typeface="+mn-lt"/>
                <a:ea typeface="+mn-ea"/>
                <a:cs typeface="+mn-cs"/>
              </a:rPr>
              <a:t>Naco</a:t>
            </a:r>
            <a:r>
              <a:rPr lang="en-US" sz="1200" b="0" i="0" kern="1200" dirty="0" smtClean="0">
                <a:solidFill>
                  <a:schemeClr val="tx1"/>
                </a:solidFill>
                <a:effectLst/>
                <a:latin typeface="+mn-lt"/>
                <a:ea typeface="+mn-ea"/>
                <a:cs typeface="+mn-cs"/>
              </a:rPr>
              <a:t> said they weren’t aware of the change.</a:t>
            </a:r>
          </a:p>
          <a:p>
            <a:r>
              <a:rPr lang="en-US" sz="1200" b="0" i="0" kern="1200" dirty="0" err="1" smtClean="0">
                <a:solidFill>
                  <a:schemeClr val="tx1"/>
                </a:solidFill>
                <a:effectLst/>
                <a:latin typeface="+mn-lt"/>
                <a:ea typeface="+mn-ea"/>
                <a:cs typeface="+mn-cs"/>
              </a:rPr>
              <a:t>Naco</a:t>
            </a:r>
            <a:r>
              <a:rPr lang="en-US" sz="1200" b="0" i="0" kern="1200" dirty="0" smtClean="0">
                <a:solidFill>
                  <a:schemeClr val="tx1"/>
                </a:solidFill>
                <a:effectLst/>
                <a:latin typeface="+mn-lt"/>
                <a:ea typeface="+mn-ea"/>
                <a:cs typeface="+mn-cs"/>
              </a:rPr>
              <a:t> was created in 1992 to steer the country’s fight against HIV/AIDS. The Department of Aids Control has a secretary level official heading it.</a:t>
            </a:r>
          </a:p>
          <a:p>
            <a:r>
              <a:rPr lang="en-US" sz="1200" b="0" i="0" kern="1200" dirty="0" smtClean="0">
                <a:solidFill>
                  <a:schemeClr val="tx1"/>
                </a:solidFill>
                <a:effectLst/>
                <a:latin typeface="+mn-lt"/>
                <a:ea typeface="+mn-ea"/>
                <a:cs typeface="+mn-cs"/>
              </a:rPr>
              <a:t>Public health experts argue that the proposed merger of the AIDS response </a:t>
            </a:r>
            <a:r>
              <a:rPr lang="en-US" sz="1200" b="0" i="0" kern="1200" dirty="0" err="1" smtClean="0">
                <a:solidFill>
                  <a:schemeClr val="tx1"/>
                </a:solidFill>
                <a:effectLst/>
                <a:latin typeface="+mn-lt"/>
                <a:ea typeface="+mn-ea"/>
                <a:cs typeface="+mn-cs"/>
              </a:rPr>
              <a:t>programme</a:t>
            </a:r>
            <a:r>
              <a:rPr lang="en-US" sz="1200" b="0" i="0" kern="1200" dirty="0" smtClean="0">
                <a:solidFill>
                  <a:schemeClr val="tx1"/>
                </a:solidFill>
                <a:effectLst/>
                <a:latin typeface="+mn-lt"/>
                <a:ea typeface="+mn-ea"/>
                <a:cs typeface="+mn-cs"/>
              </a:rPr>
              <a:t> with NHM will dilute the specificity of community-based responses and will make invisible marginalized groups such as men who have sex with men and commercial sex workers.</a:t>
            </a:r>
          </a:p>
          <a:p>
            <a:r>
              <a:rPr lang="en-US" sz="1200" b="0" i="0" kern="1200" dirty="0" smtClean="0">
                <a:solidFill>
                  <a:schemeClr val="tx1"/>
                </a:solidFill>
                <a:effectLst/>
                <a:latin typeface="+mn-lt"/>
                <a:ea typeface="+mn-ea"/>
                <a:cs typeface="+mn-cs"/>
              </a:rPr>
              <a:t>The decision comes a month after health minister </a:t>
            </a:r>
            <a:r>
              <a:rPr lang="en-US" sz="1200" b="0" i="0" kern="1200" dirty="0" err="1" smtClean="0">
                <a:solidFill>
                  <a:schemeClr val="tx1"/>
                </a:solidFill>
                <a:effectLst/>
                <a:latin typeface="+mn-lt"/>
                <a:ea typeface="+mn-ea"/>
                <a:cs typeface="+mn-cs"/>
              </a:rPr>
              <a:t>Vardhan’s</a:t>
            </a:r>
            <a:r>
              <a:rPr lang="en-US" sz="1200" b="0" i="0" kern="1200" dirty="0" smtClean="0">
                <a:solidFill>
                  <a:schemeClr val="tx1"/>
                </a:solidFill>
                <a:effectLst/>
                <a:latin typeface="+mn-lt"/>
                <a:ea typeface="+mn-ea"/>
                <a:cs typeface="+mn-cs"/>
              </a:rPr>
              <a:t> controversial statements about sex education and the use of condoms.</a:t>
            </a:r>
          </a:p>
          <a:p>
            <a:r>
              <a:rPr lang="en-US" sz="1200" b="0" i="0" kern="1200" dirty="0" smtClean="0">
                <a:solidFill>
                  <a:schemeClr val="tx1"/>
                </a:solidFill>
                <a:effectLst/>
                <a:latin typeface="+mn-lt"/>
                <a:ea typeface="+mn-ea"/>
                <a:cs typeface="+mn-cs"/>
              </a:rPr>
              <a:t>“We have barely managed to get the </a:t>
            </a:r>
            <a:r>
              <a:rPr lang="en-US" sz="1200" b="0" i="0" kern="1200" dirty="0" err="1" smtClean="0">
                <a:solidFill>
                  <a:schemeClr val="tx1"/>
                </a:solidFill>
                <a:effectLst/>
                <a:latin typeface="+mn-lt"/>
                <a:ea typeface="+mn-ea"/>
                <a:cs typeface="+mn-cs"/>
              </a:rPr>
              <a:t>programme</a:t>
            </a:r>
            <a:r>
              <a:rPr lang="en-US" sz="1200" b="0" i="0" kern="1200" dirty="0" smtClean="0">
                <a:solidFill>
                  <a:schemeClr val="tx1"/>
                </a:solidFill>
                <a:effectLst/>
                <a:latin typeface="+mn-lt"/>
                <a:ea typeface="+mn-ea"/>
                <a:cs typeface="+mn-cs"/>
              </a:rPr>
              <a:t> running. We are still dealing with issues like stigma, drug stock outs in various parts of the country because the money isn’t being </a:t>
            </a:r>
            <a:r>
              <a:rPr lang="en-US" sz="1200" b="0" i="0" kern="1200" dirty="0" err="1" smtClean="0">
                <a:solidFill>
                  <a:schemeClr val="tx1"/>
                </a:solidFill>
                <a:effectLst/>
                <a:latin typeface="+mn-lt"/>
                <a:ea typeface="+mn-ea"/>
                <a:cs typeface="+mn-cs"/>
              </a:rPr>
              <a:t>channelled</a:t>
            </a:r>
            <a:r>
              <a:rPr lang="en-US" sz="1200" b="0" i="0" kern="1200" dirty="0" smtClean="0">
                <a:solidFill>
                  <a:schemeClr val="tx1"/>
                </a:solidFill>
                <a:effectLst/>
                <a:latin typeface="+mn-lt"/>
                <a:ea typeface="+mn-ea"/>
                <a:cs typeface="+mn-cs"/>
              </a:rPr>
              <a:t> efficiently. A merger will just ensure the </a:t>
            </a:r>
            <a:r>
              <a:rPr lang="en-US" sz="1200" b="0" i="0" kern="1200" dirty="0" err="1" smtClean="0">
                <a:solidFill>
                  <a:schemeClr val="tx1"/>
                </a:solidFill>
                <a:effectLst/>
                <a:latin typeface="+mn-lt"/>
                <a:ea typeface="+mn-ea"/>
                <a:cs typeface="+mn-cs"/>
              </a:rPr>
              <a:t>programme</a:t>
            </a:r>
            <a:r>
              <a:rPr lang="en-US" sz="1200" b="0" i="0" kern="1200" dirty="0" smtClean="0">
                <a:solidFill>
                  <a:schemeClr val="tx1"/>
                </a:solidFill>
                <a:effectLst/>
                <a:latin typeface="+mn-lt"/>
                <a:ea typeface="+mn-ea"/>
                <a:cs typeface="+mn-cs"/>
              </a:rPr>
              <a:t> gets caught in bureaucratic hurdles,” said </a:t>
            </a:r>
            <a:r>
              <a:rPr lang="en-US" sz="1200" b="1" i="0" u="none" strike="noStrike" kern="1200" dirty="0" err="1" smtClean="0">
                <a:solidFill>
                  <a:schemeClr val="tx1"/>
                </a:solidFill>
                <a:effectLst/>
                <a:latin typeface="+mn-lt"/>
                <a:ea typeface="+mn-ea"/>
                <a:cs typeface="+mn-cs"/>
                <a:hlinkClick r:id="rId5"/>
              </a:rPr>
              <a:t>Leena</a:t>
            </a:r>
            <a:r>
              <a:rPr lang="en-US" sz="1200" b="1" i="0" u="none" strike="noStrike" kern="1200" dirty="0" smtClean="0">
                <a:solidFill>
                  <a:schemeClr val="tx1"/>
                </a:solidFill>
                <a:effectLst/>
                <a:latin typeface="+mn-lt"/>
                <a:ea typeface="+mn-ea"/>
                <a:cs typeface="+mn-cs"/>
                <a:hlinkClick r:id="rId5"/>
              </a:rPr>
              <a:t> </a:t>
            </a:r>
            <a:r>
              <a:rPr lang="en-US" sz="1200" b="1" i="0" u="none" strike="noStrike" kern="1200" dirty="0" err="1" smtClean="0">
                <a:solidFill>
                  <a:schemeClr val="tx1"/>
                </a:solidFill>
                <a:effectLst/>
                <a:latin typeface="+mn-lt"/>
                <a:ea typeface="+mn-ea"/>
                <a:cs typeface="+mn-cs"/>
                <a:hlinkClick r:id="rId5"/>
              </a:rPr>
              <a:t>Menghaney</a:t>
            </a:r>
            <a:r>
              <a:rPr lang="en-US" sz="1200" b="0" i="0" kern="1200" dirty="0" smtClean="0">
                <a:solidFill>
                  <a:schemeClr val="tx1"/>
                </a:solidFill>
                <a:effectLst/>
                <a:latin typeface="+mn-lt"/>
                <a:ea typeface="+mn-ea"/>
                <a:cs typeface="+mn-cs"/>
              </a:rPr>
              <a:t>, lawyer with Access Campaign, Doctors Without Borders.</a:t>
            </a:r>
          </a:p>
          <a:p>
            <a:r>
              <a:rPr lang="en-US" sz="1200" b="0" i="0" kern="1200" dirty="0" smtClean="0">
                <a:solidFill>
                  <a:schemeClr val="tx1"/>
                </a:solidFill>
                <a:effectLst/>
                <a:latin typeface="+mn-lt"/>
                <a:ea typeface="+mn-ea"/>
                <a:cs typeface="+mn-cs"/>
              </a:rPr>
              <a:t>AIDS workers and activists across the country are demanding an immediate reversal of the decision that they say was taken without any consultation with stakeholders and civil society.</a:t>
            </a:r>
          </a:p>
          <a:p>
            <a:r>
              <a:rPr lang="en-US" sz="1200" b="0" i="0" kern="1200" dirty="0" smtClean="0">
                <a:solidFill>
                  <a:schemeClr val="tx1"/>
                </a:solidFill>
                <a:effectLst/>
                <a:latin typeface="+mn-lt"/>
                <a:ea typeface="+mn-ea"/>
                <a:cs typeface="+mn-cs"/>
              </a:rPr>
              <a:t>“The decision will push back all the progress made on HIV prevention and care, but also tarnish India’s global image as a leader in this area,” said </a:t>
            </a:r>
            <a:r>
              <a:rPr lang="en-US" sz="1200" b="1" i="0" u="none" strike="noStrike" kern="1200" dirty="0" err="1" smtClean="0">
                <a:solidFill>
                  <a:schemeClr val="tx1"/>
                </a:solidFill>
                <a:effectLst/>
                <a:latin typeface="+mn-lt"/>
                <a:ea typeface="+mn-ea"/>
                <a:cs typeface="+mn-cs"/>
                <a:hlinkClick r:id="rId6"/>
              </a:rPr>
              <a:t>Anandi</a:t>
            </a:r>
            <a:r>
              <a:rPr lang="en-US" sz="1200" b="1" i="0" u="none" strike="noStrike" kern="1200" dirty="0" smtClean="0">
                <a:solidFill>
                  <a:schemeClr val="tx1"/>
                </a:solidFill>
                <a:effectLst/>
                <a:latin typeface="+mn-lt"/>
                <a:ea typeface="+mn-ea"/>
                <a:cs typeface="+mn-cs"/>
                <a:hlinkClick r:id="rId6"/>
              </a:rPr>
              <a:t> </a:t>
            </a:r>
            <a:r>
              <a:rPr lang="en-US" sz="1200" b="1" i="0" u="none" strike="noStrike" kern="1200" dirty="0" err="1" smtClean="0">
                <a:solidFill>
                  <a:schemeClr val="tx1"/>
                </a:solidFill>
                <a:effectLst/>
                <a:latin typeface="+mn-lt"/>
                <a:ea typeface="+mn-ea"/>
                <a:cs typeface="+mn-cs"/>
                <a:hlinkClick r:id="rId6"/>
              </a:rPr>
              <a:t>Yuvaraj</a:t>
            </a:r>
            <a:r>
              <a:rPr lang="en-US" sz="1200" b="0" i="0" kern="1200" dirty="0" smtClean="0">
                <a:solidFill>
                  <a:schemeClr val="tx1"/>
                </a:solidFill>
                <a:effectLst/>
                <a:latin typeface="+mn-lt"/>
                <a:ea typeface="+mn-ea"/>
                <a:cs typeface="+mn-cs"/>
              </a:rPr>
              <a:t>, member of the International Community of Women with HIV. Like </a:t>
            </a:r>
            <a:r>
              <a:rPr lang="en-US" sz="1200" b="0" i="0" kern="1200" dirty="0" err="1" smtClean="0">
                <a:solidFill>
                  <a:schemeClr val="tx1"/>
                </a:solidFill>
                <a:effectLst/>
                <a:latin typeface="+mn-lt"/>
                <a:ea typeface="+mn-ea"/>
                <a:cs typeface="+mn-cs"/>
              </a:rPr>
              <a:t>Menghaney</a:t>
            </a:r>
            <a:r>
              <a:rPr lang="en-US" sz="1200" b="0" i="0" kern="1200" dirty="0" smtClean="0">
                <a:solidFill>
                  <a:schemeClr val="tx1"/>
                </a:solidFill>
                <a:effectLst/>
                <a:latin typeface="+mn-lt"/>
                <a:ea typeface="+mn-ea"/>
                <a:cs typeface="+mn-cs"/>
              </a:rPr>
              <a:t>, she too believes the change will mean “no space under the big umbrella of the National Health Mission” for marginalized groups.</a:t>
            </a:r>
          </a:p>
          <a:p>
            <a:r>
              <a:rPr lang="en-US" sz="1200" b="0" i="0" kern="1200" dirty="0" smtClean="0">
                <a:solidFill>
                  <a:schemeClr val="tx1"/>
                </a:solidFill>
                <a:effectLst/>
                <a:latin typeface="+mn-lt"/>
                <a:ea typeface="+mn-ea"/>
                <a:cs typeface="+mn-cs"/>
              </a:rPr>
              <a:t>India has the third-highest number of people living with HIV in the world, according to </a:t>
            </a:r>
            <a:r>
              <a:rPr lang="en-US" sz="1200" b="0" i="0" kern="1200" dirty="0" err="1" smtClean="0">
                <a:solidFill>
                  <a:schemeClr val="tx1"/>
                </a:solidFill>
                <a:effectLst/>
                <a:latin typeface="+mn-lt"/>
                <a:ea typeface="+mn-ea"/>
                <a:cs typeface="+mn-cs"/>
              </a:rPr>
              <a:t>Yuvaraj</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NACO data shows that India has over 2 million HIV affected people, with high prevalence among injecting drug users, commercial sex workers and men who have sex with men.</a:t>
            </a:r>
          </a:p>
          <a:p>
            <a:r>
              <a:rPr lang="en-US" sz="1200" b="0" i="0" kern="1200" dirty="0" smtClean="0">
                <a:solidFill>
                  <a:schemeClr val="tx1"/>
                </a:solidFill>
                <a:effectLst/>
                <a:latin typeface="+mn-lt"/>
                <a:ea typeface="+mn-ea"/>
                <a:cs typeface="+mn-cs"/>
              </a:rPr>
              <a:t>India reported its first HIV/AIDS case in 1986; given the rapid spread of HIV/AIDS, the government created a National AIDS Committee which then felt the need for a separate department to draw up and implement a nationwide </a:t>
            </a:r>
            <a:r>
              <a:rPr lang="en-US" sz="1200" b="0" i="0" kern="1200" dirty="0" err="1" smtClean="0">
                <a:solidFill>
                  <a:schemeClr val="tx1"/>
                </a:solidFill>
                <a:effectLst/>
                <a:latin typeface="+mn-lt"/>
                <a:ea typeface="+mn-ea"/>
                <a:cs typeface="+mn-cs"/>
              </a:rPr>
              <a:t>programme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NACO, under the Department of Aids Control, was established in 1992 as a separate division of the health ministry.</a:t>
            </a:r>
          </a:p>
          <a:p>
            <a:r>
              <a:rPr lang="en-US" sz="1200" b="0" i="0" kern="1200" dirty="0" smtClean="0">
                <a:solidFill>
                  <a:schemeClr val="tx1"/>
                </a:solidFill>
                <a:effectLst/>
                <a:latin typeface="+mn-lt"/>
                <a:ea typeface="+mn-ea"/>
                <a:cs typeface="+mn-cs"/>
              </a:rPr>
              <a:t>It currently runs 35 state-level AIDS control societies, through which India’s national HIV/AIDS prevention </a:t>
            </a:r>
            <a:r>
              <a:rPr lang="en-US" sz="1200" b="0" i="0" kern="1200" dirty="0" err="1" smtClean="0">
                <a:solidFill>
                  <a:schemeClr val="tx1"/>
                </a:solidFill>
                <a:effectLst/>
                <a:latin typeface="+mn-lt"/>
                <a:ea typeface="+mn-ea"/>
                <a:cs typeface="+mn-cs"/>
              </a:rPr>
              <a:t>programmes</a:t>
            </a:r>
            <a:r>
              <a:rPr lang="en-US" sz="1200" b="0" i="0" kern="1200" dirty="0" smtClean="0">
                <a:solidFill>
                  <a:schemeClr val="tx1"/>
                </a:solidFill>
                <a:effectLst/>
                <a:latin typeface="+mn-lt"/>
                <a:ea typeface="+mn-ea"/>
                <a:cs typeface="+mn-cs"/>
              </a:rPr>
              <a:t> are implemented.</a:t>
            </a:r>
          </a:p>
          <a:p>
            <a:r>
              <a:rPr lang="en-IN" dirty="0" smtClean="0"/>
              <a:t>http://www.asianage.com/india/all-india/110218/bangarmau-living-under-the-shadow-of-an-hiv-scare.html</a:t>
            </a:r>
          </a:p>
          <a:p>
            <a:r>
              <a:rPr lang="en-IN" dirty="0" smtClean="0"/>
              <a:t>https://www.hindustantimes.com/lucknow/bring-aids-control-under-national-health-mission-uttar-pradesh/story-lIeavsxntUlwZjnXOqH3FP.html</a:t>
            </a:r>
          </a:p>
          <a:p>
            <a:r>
              <a:rPr lang="en-IN" dirty="0" smtClean="0"/>
              <a:t>https://www.ncbi.nlm.nih.gov/pmc/articles/PMC3310301/#!po=37.8906 NGO</a:t>
            </a:r>
          </a:p>
          <a:p>
            <a:r>
              <a:rPr lang="en-IN" dirty="0" smtClean="0"/>
              <a:t>https://www.smh.com.au/world/india-passes-hivaids-antidiscrimination-law-but-stigma-endures-20170418-gvmxq6.html</a:t>
            </a:r>
          </a:p>
          <a:p>
            <a:r>
              <a:rPr lang="en-US" sz="1200" b="0" i="0" kern="1200" dirty="0" smtClean="0">
                <a:solidFill>
                  <a:schemeClr val="tx1"/>
                </a:solidFill>
                <a:effectLst/>
                <a:latin typeface="+mn-lt"/>
                <a:ea typeface="+mn-ea"/>
                <a:cs typeface="+mn-cs"/>
              </a:rPr>
              <a:t>s the Human Immunodeficiency Virus and Acquired Immune Deficiency Syndrome (Prevention and Control) Bill (the Bill) by </a:t>
            </a:r>
            <a:r>
              <a:rPr lang="en-US" sz="1200" b="0" i="0" kern="1200" dirty="0" err="1" smtClean="0">
                <a:solidFill>
                  <a:schemeClr val="tx1"/>
                </a:solidFill>
                <a:effectLst/>
                <a:latin typeface="+mn-lt"/>
                <a:ea typeface="+mn-ea"/>
                <a:cs typeface="+mn-cs"/>
              </a:rPr>
              <a:t>Ghulam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Nabi</a:t>
            </a:r>
            <a:r>
              <a:rPr lang="en-US" sz="1200" b="0" i="0" kern="1200" dirty="0" smtClean="0">
                <a:solidFill>
                  <a:schemeClr val="tx1"/>
                </a:solidFill>
                <a:effectLst/>
                <a:latin typeface="+mn-lt"/>
                <a:ea typeface="+mn-ea"/>
                <a:cs typeface="+mn-cs"/>
              </a:rPr>
              <a:t> Azad http://www.loc.gov/law/foreign-news/article/india-law-bans-discrimination-against-aids-patients/</a:t>
            </a:r>
          </a:p>
          <a:p>
            <a:r>
              <a:rPr lang="en-IN" dirty="0" smtClean="0"/>
              <a:t>https://blog.ipleaders.in/leprosy-is-curable/ LAWS ANTI DIS LEP </a:t>
            </a:r>
            <a:r>
              <a:rPr lang="en-US" sz="1200" b="0" i="0" kern="1200" dirty="0" err="1" smtClean="0">
                <a:solidFill>
                  <a:schemeClr val="tx1"/>
                </a:solidFill>
                <a:effectLst/>
                <a:latin typeface="+mn-lt"/>
                <a:ea typeface="+mn-ea"/>
                <a:cs typeface="+mn-cs"/>
              </a:rPr>
              <a:t>Mrs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Arulanantham</a:t>
            </a:r>
            <a:r>
              <a:rPr lang="en-US" sz="1200" b="0" i="0" kern="1200" dirty="0" smtClean="0">
                <a:solidFill>
                  <a:schemeClr val="tx1"/>
                </a:solidFill>
                <a:effectLst/>
                <a:latin typeface="+mn-lt"/>
                <a:ea typeface="+mn-ea"/>
                <a:cs typeface="+mn-cs"/>
              </a:rPr>
              <a:t> pointed out that were also other legal hurdles to overcome, such as the religious marriage bills that allow discrimination.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newly-introduced Sikh Marriages Bill, 2016, that is currently going through Parliament, allows the dissolution of marriage when a spouse is suffering from ‘a virulent and incurable form of leprosy’. https://www.leprosymission.org.uk/news-and-resources/news/indias-repeal-of-1898-lepers-act-is-positive-step/</a:t>
            </a:r>
          </a:p>
          <a:p>
            <a:r>
              <a:rPr lang="en-US" sz="1200" b="0" i="0" kern="1200" dirty="0" smtClean="0">
                <a:solidFill>
                  <a:schemeClr val="tx1"/>
                </a:solidFill>
                <a:effectLst/>
                <a:latin typeface="+mn-lt"/>
                <a:ea typeface="+mn-ea"/>
                <a:cs typeface="+mn-cs"/>
              </a:rPr>
              <a:t>*1 http://medind.nic.in/iby/t07/i12/ibyt07i12p509.pdf economic cost of </a:t>
            </a:r>
            <a:r>
              <a:rPr lang="en-US" sz="1200" b="0" i="0" kern="1200" dirty="0" err="1" smtClean="0">
                <a:solidFill>
                  <a:schemeClr val="tx1"/>
                </a:solidFill>
                <a:effectLst/>
                <a:latin typeface="+mn-lt"/>
                <a:ea typeface="+mn-ea"/>
                <a:cs typeface="+mn-cs"/>
              </a:rPr>
              <a:t>hiv</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2</a:t>
            </a:fld>
            <a:endParaRPr lang="en-IN"/>
          </a:p>
        </p:txBody>
      </p:sp>
    </p:spTree>
    <p:extLst>
      <p:ext uri="{BB962C8B-B14F-4D97-AF65-F5344CB8AC3E}">
        <p14:creationId xmlns:p14="http://schemas.microsoft.com/office/powerpoint/2010/main" val="1603961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endParaRPr lang="en-US" dirty="0"/>
          </a:p>
        </p:txBody>
      </p:sp>
      <p:sp>
        <p:nvSpPr>
          <p:cNvPr id="4" name="Slide Number Placeholder 3"/>
          <p:cNvSpPr>
            <a:spLocks noGrp="1"/>
          </p:cNvSpPr>
          <p:nvPr>
            <p:ph type="sldNum" sz="quarter" idx="10"/>
          </p:nvPr>
        </p:nvSpPr>
        <p:spPr/>
        <p:txBody>
          <a:bodyPr/>
          <a:lstStyle/>
          <a:p>
            <a:fld id="{119BF2A5-DCDF-4234-BB7E-69169A5FE9DB}" type="slidenum">
              <a:rPr lang="en-IN" smtClean="0"/>
              <a:t>24</a:t>
            </a:fld>
            <a:endParaRPr lang="en-IN"/>
          </a:p>
        </p:txBody>
      </p:sp>
    </p:spTree>
    <p:extLst>
      <p:ext uri="{BB962C8B-B14F-4D97-AF65-F5344CB8AC3E}">
        <p14:creationId xmlns:p14="http://schemas.microsoft.com/office/powerpoint/2010/main" val="962325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2.The PPTCT services provide</a:t>
            </a:r>
            <a:r>
              <a:rPr lang="en-US" baseline="0" dirty="0" smtClean="0"/>
              <a:t> access to all pregnant women for HIV diagnostic, prevention, care and treatment services. The key goal is to ensure the integrated PPTCT service delivery with the existing RCH </a:t>
            </a:r>
            <a:r>
              <a:rPr lang="en-US" baseline="0" dirty="0" err="1" smtClean="0"/>
              <a:t>programme</a:t>
            </a:r>
            <a:r>
              <a:rPr lang="en-US" baseline="0" dirty="0" smtClean="0"/>
              <a:t>. 3. NACP and RNTCP have  jointly decided to offer HIV testing during the evaluation of </a:t>
            </a:r>
            <a:r>
              <a:rPr lang="en-US" baseline="0" dirty="0" err="1" smtClean="0"/>
              <a:t>pt</a:t>
            </a:r>
            <a:r>
              <a:rPr lang="en-US" baseline="0" dirty="0" smtClean="0"/>
              <a:t> </a:t>
            </a:r>
            <a:r>
              <a:rPr lang="en-US" baseline="0" dirty="0" err="1" smtClean="0"/>
              <a:t>wid</a:t>
            </a:r>
            <a:r>
              <a:rPr lang="en-US" baseline="0" dirty="0" smtClean="0"/>
              <a:t> TB, </a:t>
            </a:r>
            <a:r>
              <a:rPr lang="en-US" baseline="0" dirty="0" err="1" smtClean="0"/>
              <a:t>Pt</a:t>
            </a:r>
            <a:r>
              <a:rPr lang="en-US" baseline="0" dirty="0" smtClean="0"/>
              <a:t> </a:t>
            </a:r>
            <a:r>
              <a:rPr lang="en-US" baseline="0" dirty="0" err="1" smtClean="0"/>
              <a:t>wid</a:t>
            </a:r>
            <a:r>
              <a:rPr lang="en-US" baseline="0" dirty="0" smtClean="0"/>
              <a:t> TB symptom-this activity expedite the early detection of HIV within 2-4v weeks of TB positivity, hence reduce the mortality.</a:t>
            </a:r>
          </a:p>
          <a:p>
            <a:r>
              <a:rPr lang="en-US" baseline="0" dirty="0" smtClean="0"/>
              <a:t>4. LART and LAC plus </a:t>
            </a:r>
            <a:r>
              <a:rPr lang="en-US" baseline="0" dirty="0" err="1" smtClean="0"/>
              <a:t>centre</a:t>
            </a:r>
            <a:r>
              <a:rPr lang="en-US" baseline="0" dirty="0" smtClean="0"/>
              <a:t> s</a:t>
            </a:r>
            <a:r>
              <a:rPr lang="en-US" dirty="0" smtClean="0"/>
              <a:t>ervice facility closer to home for • ARV drugs Link ART Centre • Adherence monitoring and support • Treatment of minor OIs</a:t>
            </a:r>
            <a:endParaRPr lang="en-US" dirty="0"/>
          </a:p>
        </p:txBody>
      </p:sp>
      <p:sp>
        <p:nvSpPr>
          <p:cNvPr id="4" name="Slide Number Placeholder 3"/>
          <p:cNvSpPr>
            <a:spLocks noGrp="1"/>
          </p:cNvSpPr>
          <p:nvPr>
            <p:ph type="sldNum" sz="quarter" idx="10"/>
          </p:nvPr>
        </p:nvSpPr>
        <p:spPr/>
        <p:txBody>
          <a:bodyPr/>
          <a:lstStyle/>
          <a:p>
            <a:fld id="{119BF2A5-DCDF-4234-BB7E-69169A5FE9DB}" type="slidenum">
              <a:rPr lang="en-IN" smtClean="0"/>
              <a:t>26</a:t>
            </a:fld>
            <a:endParaRPr lang="en-IN"/>
          </a:p>
        </p:txBody>
      </p:sp>
    </p:spTree>
    <p:extLst>
      <p:ext uri="{BB962C8B-B14F-4D97-AF65-F5344CB8AC3E}">
        <p14:creationId xmlns:p14="http://schemas.microsoft.com/office/powerpoint/2010/main" val="1327512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the treatment services more accessible to PLHIV, it was decided to set up Link ART Centers located mainly at ICTC in the district /sub- district level hospitals/CHCs nearer to the </a:t>
            </a:r>
            <a:r>
              <a:rPr lang="en-US" dirty="0" err="1" smtClean="0"/>
              <a:t>patient‟s</a:t>
            </a:r>
            <a:r>
              <a:rPr lang="en-US" dirty="0" smtClean="0"/>
              <a:t> residence and linked to a Nodal ART center within accessible distance.</a:t>
            </a:r>
            <a:endParaRPr lang="en-IN" dirty="0" smtClean="0"/>
          </a:p>
          <a:p>
            <a:r>
              <a:rPr lang="en-IN" dirty="0" smtClean="0"/>
              <a:t>Monitoring of PLHIV on ART  OI Treatment and Prophylaxis  HIV TB co infection  Psycho-social Function Important slide  Psycho-social Function  </a:t>
            </a:r>
          </a:p>
          <a:p>
            <a:r>
              <a:rPr lang="en-IN" dirty="0" smtClean="0"/>
              <a:t>Tracing LFU and Missed Clients (Pre-ART &amp; on ART)  Pre-ART Management through those centres designated as LAC Plus</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27</a:t>
            </a:fld>
            <a:endParaRPr lang="en-IN"/>
          </a:p>
        </p:txBody>
      </p:sp>
    </p:spTree>
    <p:extLst>
      <p:ext uri="{BB962C8B-B14F-4D97-AF65-F5344CB8AC3E}">
        <p14:creationId xmlns:p14="http://schemas.microsoft.com/office/powerpoint/2010/main" val="251132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application involves digitalization of data and to keep</a:t>
            </a:r>
            <a:r>
              <a:rPr lang="en-US" baseline="0" dirty="0" smtClean="0"/>
              <a:t> records of clients on large scale to track client at the individual level and involves transparency in the program- at all level N/S/D/SD --- (and to make the best use of available data- NDAP). It will be implemented from across 35 states from 1208 sentinel sites.</a:t>
            </a:r>
            <a:endParaRPr lang="en-US" dirty="0"/>
          </a:p>
        </p:txBody>
      </p:sp>
      <p:sp>
        <p:nvSpPr>
          <p:cNvPr id="4" name="Slide Number Placeholder 3"/>
          <p:cNvSpPr>
            <a:spLocks noGrp="1"/>
          </p:cNvSpPr>
          <p:nvPr>
            <p:ph type="sldNum" sz="quarter" idx="10"/>
          </p:nvPr>
        </p:nvSpPr>
        <p:spPr/>
        <p:txBody>
          <a:bodyPr/>
          <a:lstStyle/>
          <a:p>
            <a:fld id="{119BF2A5-DCDF-4234-BB7E-69169A5FE9DB}" type="slidenum">
              <a:rPr lang="en-IN" smtClean="0"/>
              <a:t>28</a:t>
            </a:fld>
            <a:endParaRPr lang="en-IN"/>
          </a:p>
        </p:txBody>
      </p:sp>
    </p:spTree>
    <p:extLst>
      <p:ext uri="{BB962C8B-B14F-4D97-AF65-F5344CB8AC3E}">
        <p14:creationId xmlns:p14="http://schemas.microsoft.com/office/powerpoint/2010/main" val="1667958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Around 14,000 </a:t>
            </a:r>
            <a:r>
              <a:rPr lang="en-IN" dirty="0" err="1" smtClean="0"/>
              <a:t>crore</a:t>
            </a:r>
            <a:r>
              <a:rPr lang="en-IN" dirty="0" smtClean="0"/>
              <a:t> </a:t>
            </a:r>
          </a:p>
          <a:p>
            <a:r>
              <a:rPr lang="en-IN" dirty="0" smtClean="0"/>
              <a:t>https://www.downtoearth.org.in/news/centre-to-bear-most-of-the-expenses-on-aids-control-programme-43497</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29</a:t>
            </a:fld>
            <a:endParaRPr lang="en-IN"/>
          </a:p>
        </p:txBody>
      </p:sp>
    </p:spTree>
    <p:extLst>
      <p:ext uri="{BB962C8B-B14F-4D97-AF65-F5344CB8AC3E}">
        <p14:creationId xmlns:p14="http://schemas.microsoft.com/office/powerpoint/2010/main" val="2077022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000" dirty="0" smtClean="0"/>
              <a:t>funding would be available from domestic budgetary sources and support</a:t>
            </a:r>
          </a:p>
          <a:p>
            <a:r>
              <a:rPr lang="en-US" sz="1000" dirty="0" smtClean="0"/>
              <a:t>from development partners like World Bank, PEPFAR, Global Fund and others. The </a:t>
            </a:r>
            <a:r>
              <a:rPr lang="en-US" sz="1000" dirty="0" err="1" smtClean="0"/>
              <a:t>programme</a:t>
            </a:r>
            <a:r>
              <a:rPr lang="en-US" sz="1000" dirty="0" smtClean="0"/>
              <a:t> will also</a:t>
            </a:r>
          </a:p>
          <a:p>
            <a:r>
              <a:rPr lang="en-US" sz="1000" dirty="0" smtClean="0"/>
              <a:t>leverage the resources from CSR funds, other ministries and development partners</a:t>
            </a:r>
            <a:endParaRPr lang="en-US" sz="1000" dirty="0"/>
          </a:p>
        </p:txBody>
      </p:sp>
      <p:sp>
        <p:nvSpPr>
          <p:cNvPr id="4" name="Slide Number Placeholder 3"/>
          <p:cNvSpPr>
            <a:spLocks noGrp="1"/>
          </p:cNvSpPr>
          <p:nvPr>
            <p:ph type="sldNum" sz="quarter" idx="10"/>
          </p:nvPr>
        </p:nvSpPr>
        <p:spPr/>
        <p:txBody>
          <a:bodyPr/>
          <a:lstStyle/>
          <a:p>
            <a:fld id="{119BF2A5-DCDF-4234-BB7E-69169A5FE9DB}" type="slidenum">
              <a:rPr lang="en-IN" smtClean="0"/>
              <a:t>30</a:t>
            </a:fld>
            <a:endParaRPr lang="en-IN"/>
          </a:p>
        </p:txBody>
      </p:sp>
    </p:spTree>
    <p:extLst>
      <p:ext uri="{BB962C8B-B14F-4D97-AF65-F5344CB8AC3E}">
        <p14:creationId xmlns:p14="http://schemas.microsoft.com/office/powerpoint/2010/main" val="178486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entails extension of interventions to populations that are vulnerable to HIV such as the Tribal people and socially disadvantaged sections of the population in both rural and urban areas. This necessitated undertaking a rural risk/vulnerability assessment and a Social Assessment of HIV/AIDS among Tribal People in India.3 The Social Assessment among Tribal People documented the prevalence and risk of HIV/AIDS among tribal people, their levels of knowledge, social and </a:t>
            </a:r>
            <a:r>
              <a:rPr lang="en-US" dirty="0" err="1" smtClean="0"/>
              <a:t>behavioural</a:t>
            </a:r>
            <a:r>
              <a:rPr lang="en-US" dirty="0" smtClean="0"/>
              <a:t> causes and consequences of HIV/AIDS (including stigma), and strategies used for prevention, diagnosis, treatment and care (PDTC) of HIV/AIDS in order to ensure appropriate </a:t>
            </a:r>
            <a:r>
              <a:rPr lang="en-US" dirty="0" err="1" smtClean="0"/>
              <a:t>programme</a:t>
            </a:r>
            <a:r>
              <a:rPr lang="en-US" dirty="0" smtClean="0"/>
              <a:t> design and implementation to reduce the spread of HIV/AIDS and improve its management. Primary data collection, review of existing literature and </a:t>
            </a:r>
            <a:r>
              <a:rPr lang="en-US" dirty="0" err="1" smtClean="0"/>
              <a:t>programmes</a:t>
            </a:r>
            <a:r>
              <a:rPr lang="en-US" dirty="0" smtClean="0"/>
              <a:t>, consultation with stakeholders and development of Tribal Action Plan was an integral part of the assessment.</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31</a:t>
            </a:fld>
            <a:endParaRPr lang="en-IN"/>
          </a:p>
        </p:txBody>
      </p:sp>
    </p:spTree>
    <p:extLst>
      <p:ext uri="{BB962C8B-B14F-4D97-AF65-F5344CB8AC3E}">
        <p14:creationId xmlns:p14="http://schemas.microsoft.com/office/powerpoint/2010/main" val="2731875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Care, Support and Treatment &amp; HIV-TB DR R S GUPTA DDG (BTS &amp; CST) NACO, MOHFW, GOI, NEW DELHI</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34</a:t>
            </a:fld>
            <a:endParaRPr lang="en-IN"/>
          </a:p>
        </p:txBody>
      </p:sp>
    </p:spTree>
    <p:extLst>
      <p:ext uri="{BB962C8B-B14F-4D97-AF65-F5344CB8AC3E}">
        <p14:creationId xmlns:p14="http://schemas.microsoft.com/office/powerpoint/2010/main" val="803624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smtClean="0"/>
              <a:t>NACP-I </a:t>
            </a:r>
            <a:r>
              <a:rPr lang="en-US" sz="1200" b="1" spc="10" dirty="0" smtClean="0">
                <a:solidFill>
                  <a:srgbClr val="FF0000"/>
                </a:solidFill>
                <a:cs typeface="Arial"/>
              </a:rPr>
              <a:t>OBJECTIVE</a:t>
            </a:r>
            <a:endParaRPr lang="en-US" sz="1200" dirty="0" smtClean="0">
              <a:cs typeface="Arial"/>
            </a:endParaRPr>
          </a:p>
          <a:p>
            <a:pPr marL="0" indent="0">
              <a:lnSpc>
                <a:spcPct val="100000"/>
              </a:lnSpc>
              <a:buNone/>
            </a:pPr>
            <a:r>
              <a:rPr lang="en-US" sz="1200" spc="10" dirty="0" smtClean="0">
                <a:solidFill>
                  <a:srgbClr val="FF0000"/>
                </a:solidFill>
                <a:cs typeface="Wingdings"/>
              </a:rPr>
              <a:t> </a:t>
            </a:r>
            <a:r>
              <a:rPr lang="en-US" sz="1200" spc="10" dirty="0" smtClean="0">
                <a:cs typeface="Arial Narrow"/>
              </a:rPr>
              <a:t>Slow and prevent the spread of HIV through a major effort to</a:t>
            </a:r>
            <a:endParaRPr lang="en-US" sz="1200" dirty="0" smtClean="0">
              <a:cs typeface="Arial Narrow"/>
            </a:endParaRPr>
          </a:p>
          <a:p>
            <a:pPr marL="0" indent="0">
              <a:lnSpc>
                <a:spcPct val="100000"/>
              </a:lnSpc>
              <a:buNone/>
            </a:pPr>
            <a:r>
              <a:rPr lang="en-US" sz="1200" spc="10" dirty="0" smtClean="0">
                <a:cs typeface="Arial Narrow"/>
              </a:rPr>
              <a:t>prevent  HIV transmission.</a:t>
            </a:r>
            <a:endParaRPr lang="en-US" sz="1200" dirty="0" smtClean="0">
              <a:cs typeface="Arial Narrow"/>
            </a:endParaRPr>
          </a:p>
          <a:p>
            <a:pPr marL="0" indent="0">
              <a:lnSpc>
                <a:spcPct val="100000"/>
              </a:lnSpc>
              <a:buNone/>
            </a:pPr>
            <a:r>
              <a:rPr lang="en-US" sz="1200" b="1" spc="10" dirty="0" smtClean="0">
                <a:solidFill>
                  <a:srgbClr val="FF0000"/>
                </a:solidFill>
                <a:cs typeface="Arial"/>
              </a:rPr>
              <a:t>KEY STRATEGIES</a:t>
            </a:r>
            <a:endParaRPr lang="en-US" sz="1200" spc="10" dirty="0" smtClean="0">
              <a:cs typeface="Arial Narrow"/>
            </a:endParaRPr>
          </a:p>
          <a:p>
            <a:pPr marL="0" indent="0">
              <a:lnSpc>
                <a:spcPct val="100000"/>
              </a:lnSpc>
              <a:buNone/>
            </a:pPr>
            <a:r>
              <a:rPr lang="en-US" sz="1200" spc="10" dirty="0" smtClean="0">
                <a:cs typeface="Arial Narrow"/>
              </a:rPr>
              <a:t>Focus on raising awareness, Blood safety, Prevention among</a:t>
            </a:r>
            <a:endParaRPr lang="en-US" sz="1200" dirty="0" smtClean="0">
              <a:cs typeface="Arial Narrow"/>
            </a:endParaRPr>
          </a:p>
          <a:p>
            <a:pPr marL="0" indent="0">
              <a:lnSpc>
                <a:spcPct val="100000"/>
              </a:lnSpc>
              <a:buNone/>
            </a:pPr>
            <a:r>
              <a:rPr lang="en-US" sz="1200" spc="10" dirty="0" smtClean="0">
                <a:cs typeface="Arial Narrow"/>
              </a:rPr>
              <a:t>high-risk populations,</a:t>
            </a:r>
            <a:endParaRPr lang="en-US" sz="1200" dirty="0" smtClean="0">
              <a:cs typeface="Arial Narrow"/>
            </a:endParaRPr>
          </a:p>
          <a:p>
            <a:pPr marL="0" indent="0">
              <a:lnSpc>
                <a:spcPct val="100000"/>
              </a:lnSpc>
              <a:buNone/>
            </a:pPr>
            <a:r>
              <a:rPr lang="en-US" sz="1200" spc="10" dirty="0" smtClean="0">
                <a:solidFill>
                  <a:srgbClr val="FF0000"/>
                </a:solidFill>
                <a:cs typeface="Wingdings"/>
              </a:rPr>
              <a:t> </a:t>
            </a:r>
            <a:r>
              <a:rPr lang="en-US" sz="1200" spc="10" dirty="0" smtClean="0">
                <a:cs typeface="Arial Narrow"/>
              </a:rPr>
              <a:t>Improving surveillance</a:t>
            </a:r>
            <a:endParaRPr lang="en-US" sz="1200" dirty="0" smtClean="0">
              <a:cs typeface="Arial Narrow"/>
            </a:endParaRPr>
          </a:p>
          <a:p>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36</a:t>
            </a:fld>
            <a:endParaRPr lang="en-IN"/>
          </a:p>
        </p:txBody>
      </p:sp>
    </p:spTree>
    <p:extLst>
      <p:ext uri="{BB962C8B-B14F-4D97-AF65-F5344CB8AC3E}">
        <p14:creationId xmlns:p14="http://schemas.microsoft.com/office/powerpoint/2010/main" val="104089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0000"/>
              </a:lnSpc>
              <a:spcBef>
                <a:spcPts val="0"/>
              </a:spcBef>
              <a:buNone/>
            </a:pPr>
            <a:r>
              <a:rPr lang="en-US" b="1" spc="10" dirty="0" smtClean="0">
                <a:solidFill>
                  <a:srgbClr val="FF0000"/>
                </a:solidFill>
                <a:latin typeface="Arial"/>
                <a:cs typeface="Arial"/>
              </a:rPr>
              <a:t>STRATEGIES</a:t>
            </a:r>
            <a:endParaRPr lang="en-US" dirty="0" smtClean="0">
              <a:solidFill>
                <a:prstClr val="black"/>
              </a:solidFill>
              <a:latin typeface="Arial"/>
              <a:cs typeface="Arial"/>
            </a:endParaRPr>
          </a:p>
          <a:p>
            <a:pPr marL="0" lvl="0" indent="0">
              <a:lnSpc>
                <a:spcPct val="100000"/>
              </a:lnSpc>
              <a:spcBef>
                <a:spcPts val="0"/>
              </a:spcBef>
              <a:buNone/>
            </a:pPr>
            <a:r>
              <a:rPr lang="en-US" sz="1000" spc="10" dirty="0" smtClean="0">
                <a:solidFill>
                  <a:srgbClr val="FF0000"/>
                </a:solidFill>
                <a:latin typeface="Wingdings"/>
                <a:cs typeface="Wingdings"/>
              </a:rPr>
              <a:t> </a:t>
            </a:r>
            <a:r>
              <a:rPr lang="en-US" spc="10" dirty="0" smtClean="0">
                <a:solidFill>
                  <a:prstClr val="black"/>
                </a:solidFill>
                <a:latin typeface="Arial Narrow"/>
                <a:cs typeface="Arial Narrow"/>
              </a:rPr>
              <a:t>Prevention – Targeted intervention (TI), ICTC,  blood safety,</a:t>
            </a:r>
            <a:endParaRPr lang="en-US" dirty="0" smtClean="0">
              <a:solidFill>
                <a:prstClr val="black"/>
              </a:solidFill>
              <a:latin typeface="Arial Narrow"/>
              <a:cs typeface="Arial Narrow"/>
            </a:endParaRPr>
          </a:p>
          <a:p>
            <a:pPr marL="274320" lvl="0" indent="0">
              <a:lnSpc>
                <a:spcPct val="100000"/>
              </a:lnSpc>
              <a:spcBef>
                <a:spcPts val="0"/>
              </a:spcBef>
              <a:buNone/>
            </a:pPr>
            <a:r>
              <a:rPr lang="en-US" spc="10" dirty="0" smtClean="0">
                <a:solidFill>
                  <a:prstClr val="black"/>
                </a:solidFill>
                <a:latin typeface="Arial Narrow"/>
                <a:cs typeface="Arial Narrow"/>
              </a:rPr>
              <a:t>communication, advocacy and </a:t>
            </a:r>
            <a:r>
              <a:rPr lang="en-US" spc="10" dirty="0" err="1" smtClean="0">
                <a:solidFill>
                  <a:prstClr val="black"/>
                </a:solidFill>
                <a:latin typeface="Arial Narrow"/>
                <a:cs typeface="Arial Narrow"/>
              </a:rPr>
              <a:t>mobilisation</a:t>
            </a:r>
            <a:r>
              <a:rPr lang="en-US" spc="10" dirty="0" smtClean="0">
                <a:solidFill>
                  <a:prstClr val="black"/>
                </a:solidFill>
                <a:latin typeface="Arial Narrow"/>
                <a:cs typeface="Arial Narrow"/>
              </a:rPr>
              <a:t>, condom    promotion.</a:t>
            </a:r>
            <a:endParaRPr lang="en-US" dirty="0" smtClean="0">
              <a:solidFill>
                <a:prstClr val="black"/>
              </a:solidFill>
              <a:latin typeface="Arial Narrow"/>
              <a:cs typeface="Arial Narrow"/>
            </a:endParaRPr>
          </a:p>
          <a:p>
            <a:pPr marL="0" lvl="0" indent="0">
              <a:lnSpc>
                <a:spcPct val="100000"/>
              </a:lnSpc>
              <a:spcBef>
                <a:spcPts val="0"/>
              </a:spcBef>
              <a:buNone/>
            </a:pPr>
            <a:r>
              <a:rPr lang="en-US" sz="1000" spc="10" dirty="0" smtClean="0">
                <a:solidFill>
                  <a:srgbClr val="FF0000"/>
                </a:solidFill>
                <a:latin typeface="Wingdings"/>
                <a:cs typeface="Wingdings"/>
              </a:rPr>
              <a:t> </a:t>
            </a:r>
            <a:r>
              <a:rPr lang="en-US" spc="10" dirty="0" smtClean="0">
                <a:solidFill>
                  <a:prstClr val="black"/>
                </a:solidFill>
                <a:latin typeface="Arial Narrow"/>
                <a:cs typeface="Arial Narrow"/>
              </a:rPr>
              <a:t>Care, support and treatment – ART, Pediatric ART, Center for</a:t>
            </a:r>
            <a:endParaRPr lang="en-US" dirty="0" smtClean="0">
              <a:solidFill>
                <a:prstClr val="black"/>
              </a:solidFill>
              <a:latin typeface="Arial Narrow"/>
              <a:cs typeface="Arial Narrow"/>
            </a:endParaRPr>
          </a:p>
          <a:p>
            <a:pPr marL="316991" lvl="0" indent="0">
              <a:lnSpc>
                <a:spcPct val="100000"/>
              </a:lnSpc>
              <a:spcBef>
                <a:spcPts val="0"/>
              </a:spcBef>
              <a:buNone/>
            </a:pPr>
            <a:r>
              <a:rPr lang="en-US" spc="10" dirty="0" smtClean="0">
                <a:solidFill>
                  <a:prstClr val="black"/>
                </a:solidFill>
                <a:latin typeface="Arial Narrow"/>
                <a:cs typeface="Arial Narrow"/>
              </a:rPr>
              <a:t>excellence, Community Care Centers.</a:t>
            </a:r>
            <a:endParaRPr lang="en-US" dirty="0" smtClean="0">
              <a:solidFill>
                <a:prstClr val="black"/>
              </a:solidFill>
              <a:latin typeface="Arial Narrow"/>
              <a:cs typeface="Arial Narrow"/>
            </a:endParaRPr>
          </a:p>
          <a:p>
            <a:pPr marL="0" lvl="0" indent="0">
              <a:lnSpc>
                <a:spcPct val="100000"/>
              </a:lnSpc>
              <a:spcBef>
                <a:spcPts val="0"/>
              </a:spcBef>
              <a:buNone/>
            </a:pPr>
            <a:r>
              <a:rPr lang="en-US" sz="1000" spc="10" dirty="0" smtClean="0">
                <a:solidFill>
                  <a:srgbClr val="FF0000"/>
                </a:solidFill>
                <a:latin typeface="Wingdings"/>
                <a:cs typeface="Wingdings"/>
              </a:rPr>
              <a:t> </a:t>
            </a:r>
            <a:r>
              <a:rPr lang="en-US" spc="10" dirty="0" smtClean="0">
                <a:solidFill>
                  <a:prstClr val="black"/>
                </a:solidFill>
                <a:latin typeface="Arial Narrow"/>
                <a:cs typeface="Arial Narrow"/>
              </a:rPr>
              <a:t>Capacity building – establishment, support and capacity</a:t>
            </a:r>
            <a:endParaRPr lang="en-US" dirty="0" smtClean="0">
              <a:solidFill>
                <a:prstClr val="black"/>
              </a:solidFill>
              <a:latin typeface="Arial Narrow"/>
              <a:cs typeface="Arial Narrow"/>
            </a:endParaRPr>
          </a:p>
          <a:p>
            <a:pPr marL="316991" lvl="0" indent="0">
              <a:lnSpc>
                <a:spcPct val="100000"/>
              </a:lnSpc>
              <a:spcBef>
                <a:spcPts val="0"/>
              </a:spcBef>
              <a:buNone/>
            </a:pPr>
            <a:r>
              <a:rPr lang="en-US" spc="10" dirty="0" smtClean="0">
                <a:solidFill>
                  <a:prstClr val="black"/>
                </a:solidFill>
                <a:latin typeface="Arial Narrow"/>
                <a:cs typeface="Arial Narrow"/>
              </a:rPr>
              <a:t>strengthening, training, managing </a:t>
            </a:r>
            <a:r>
              <a:rPr lang="en-US" spc="10" dirty="0" err="1" smtClean="0">
                <a:solidFill>
                  <a:prstClr val="black"/>
                </a:solidFill>
                <a:latin typeface="Arial Narrow"/>
                <a:cs typeface="Arial Narrow"/>
              </a:rPr>
              <a:t>programme</a:t>
            </a:r>
            <a:r>
              <a:rPr lang="en-US" spc="10" dirty="0" smtClean="0">
                <a:solidFill>
                  <a:prstClr val="black"/>
                </a:solidFill>
                <a:latin typeface="Arial Narrow"/>
                <a:cs typeface="Arial Narrow"/>
              </a:rPr>
              <a:t> implementation and</a:t>
            </a:r>
            <a:endParaRPr lang="en-US" dirty="0" smtClean="0">
              <a:solidFill>
                <a:prstClr val="black"/>
              </a:solidFill>
              <a:latin typeface="Arial Narrow"/>
              <a:cs typeface="Arial Narrow"/>
            </a:endParaRPr>
          </a:p>
          <a:p>
            <a:pPr marL="316991" lvl="0" indent="0">
              <a:lnSpc>
                <a:spcPct val="100000"/>
              </a:lnSpc>
              <a:spcBef>
                <a:spcPts val="0"/>
              </a:spcBef>
              <a:buNone/>
            </a:pPr>
            <a:r>
              <a:rPr lang="en-US" spc="10" dirty="0" smtClean="0">
                <a:solidFill>
                  <a:prstClr val="black"/>
                </a:solidFill>
                <a:latin typeface="Arial Narrow"/>
                <a:cs typeface="Arial Narrow"/>
              </a:rPr>
              <a:t>contracts, mainstreaming/private sector partnerships.</a:t>
            </a:r>
            <a:endParaRPr lang="en-US" dirty="0" smtClean="0">
              <a:solidFill>
                <a:prstClr val="black"/>
              </a:solidFill>
              <a:latin typeface="Arial Narrow"/>
              <a:cs typeface="Arial Narrow"/>
            </a:endParaRPr>
          </a:p>
          <a:p>
            <a:pPr marL="0" lvl="0" indent="0">
              <a:lnSpc>
                <a:spcPct val="100000"/>
              </a:lnSpc>
              <a:spcBef>
                <a:spcPts val="0"/>
              </a:spcBef>
              <a:buNone/>
            </a:pPr>
            <a:r>
              <a:rPr lang="en-US" sz="1000" spc="10" dirty="0" smtClean="0">
                <a:solidFill>
                  <a:srgbClr val="FF0000"/>
                </a:solidFill>
                <a:latin typeface="Wingdings"/>
                <a:cs typeface="Wingdings"/>
              </a:rPr>
              <a:t> </a:t>
            </a:r>
            <a:r>
              <a:rPr lang="en-US" spc="10" dirty="0" smtClean="0">
                <a:solidFill>
                  <a:prstClr val="black"/>
                </a:solidFill>
                <a:latin typeface="Arial Narrow"/>
                <a:cs typeface="Arial Narrow"/>
              </a:rPr>
              <a:t>Strategic information management – monitoring and evaluation</a:t>
            </a:r>
            <a:r>
              <a:rPr lang="en-US" spc="10" dirty="0" smtClean="0">
                <a:solidFill>
                  <a:prstClr val="black"/>
                </a:solidFill>
                <a:latin typeface="Arial"/>
                <a:cs typeface="Arial"/>
              </a:rPr>
              <a:t>.</a:t>
            </a:r>
            <a:endParaRPr lang="en-US" dirty="0" smtClean="0">
              <a:solidFill>
                <a:prstClr val="black"/>
              </a:solidFill>
              <a:latin typeface="Arial"/>
              <a:cs typeface="Arial"/>
            </a:endParaRPr>
          </a:p>
          <a:p>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38</a:t>
            </a:fld>
            <a:endParaRPr lang="en-IN"/>
          </a:p>
        </p:txBody>
      </p:sp>
    </p:spTree>
    <p:extLst>
      <p:ext uri="{BB962C8B-B14F-4D97-AF65-F5344CB8AC3E}">
        <p14:creationId xmlns:p14="http://schemas.microsoft.com/office/powerpoint/2010/main" val="218302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studies have indicated the presence of both HIV-1 and HIV-2 in India [</a:t>
            </a:r>
            <a:r>
              <a:rPr lang="en-US" sz="1200" b="0" i="0" kern="1200" dirty="0" smtClean="0">
                <a:solidFill>
                  <a:schemeClr val="tx1"/>
                </a:solidFill>
                <a:effectLst/>
                <a:latin typeface="+mn-lt"/>
                <a:ea typeface="+mn-ea"/>
                <a:cs typeface="+mn-cs"/>
                <a:hlinkClick r:id="rId3"/>
              </a:rPr>
              <a:t>3</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hlinkClick r:id="rId4"/>
              </a:rPr>
              <a:t>6</a:t>
            </a:r>
            <a:r>
              <a:rPr lang="en-US" sz="1200" b="0" i="0" kern="1200" dirty="0" smtClean="0">
                <a:solidFill>
                  <a:schemeClr val="tx1"/>
                </a:solidFill>
                <a:effectLst/>
                <a:latin typeface="+mn-lt"/>
                <a:ea typeface="+mn-ea"/>
                <a:cs typeface="+mn-cs"/>
              </a:rPr>
              <a:t>]. Subsequent studies further emphasized a predominance of subtype C strains in India</a:t>
            </a:r>
            <a:endParaRPr lang="en-US" dirty="0" smtClean="0"/>
          </a:p>
          <a:p>
            <a:r>
              <a:rPr lang="en-US" dirty="0" smtClean="0"/>
              <a:t>International Development</a:t>
            </a:r>
            <a:r>
              <a:rPr lang="en-US" baseline="0" dirty="0" smtClean="0"/>
              <a:t> </a:t>
            </a:r>
            <a:r>
              <a:rPr lang="en-US" baseline="0" dirty="0" err="1" smtClean="0"/>
              <a:t>Assiatance</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4</a:t>
            </a:fld>
            <a:endParaRPr lang="en-IN"/>
          </a:p>
        </p:txBody>
      </p:sp>
    </p:spTree>
    <p:extLst>
      <p:ext uri="{BB962C8B-B14F-4D97-AF65-F5344CB8AC3E}">
        <p14:creationId xmlns:p14="http://schemas.microsoft.com/office/powerpoint/2010/main" val="4065682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SDG</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39</a:t>
            </a:fld>
            <a:endParaRPr lang="en-IN"/>
          </a:p>
        </p:txBody>
      </p:sp>
    </p:spTree>
    <p:extLst>
      <p:ext uri="{BB962C8B-B14F-4D97-AF65-F5344CB8AC3E}">
        <p14:creationId xmlns:p14="http://schemas.microsoft.com/office/powerpoint/2010/main" val="1500094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Informed consent, discrimination, HIV status disclosure, obligation to keep records (establishments), welfare</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42</a:t>
            </a:fld>
            <a:endParaRPr lang="en-IN"/>
          </a:p>
        </p:txBody>
      </p:sp>
    </p:spTree>
    <p:extLst>
      <p:ext uri="{BB962C8B-B14F-4D97-AF65-F5344CB8AC3E}">
        <p14:creationId xmlns:p14="http://schemas.microsoft.com/office/powerpoint/2010/main" val="4062558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https://www.livemint.com/Politics/BTI3nzuFrd1NOxb75dYrmJ/Red-tape-on-grant-delayed-care-for-HIV-patients-says-Global.html</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46</a:t>
            </a:fld>
            <a:endParaRPr lang="en-IN"/>
          </a:p>
        </p:txBody>
      </p:sp>
    </p:spTree>
    <p:extLst>
      <p:ext uri="{BB962C8B-B14F-4D97-AF65-F5344CB8AC3E}">
        <p14:creationId xmlns:p14="http://schemas.microsoft.com/office/powerpoint/2010/main" val="3380638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Aadhar</a:t>
            </a:r>
            <a:r>
              <a:rPr lang="en-US" dirty="0" smtClean="0"/>
              <a:t> DISCLOSURE OF HIV STATUS 8. (1) Notwithstanding anything contained in any other law for the time being in force,— (i) no person shall be compelled to disclose his HIV status except by an order of the court that the disclosure of such information is necessary in the interest of justice for the determination of issues in the matter before it;</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48</a:t>
            </a:fld>
            <a:endParaRPr lang="en-IN"/>
          </a:p>
        </p:txBody>
      </p:sp>
    </p:spTree>
    <p:extLst>
      <p:ext uri="{BB962C8B-B14F-4D97-AF65-F5344CB8AC3E}">
        <p14:creationId xmlns:p14="http://schemas.microsoft.com/office/powerpoint/2010/main" val="2860264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https://msfaccess.org/msf-report-shows-price-older-hiv-drugs-decreasing-salvage-regimens-are-18-times-more-expensive</a:t>
            </a:r>
          </a:p>
          <a:p>
            <a:r>
              <a:rPr lang="en-US" sz="1200" b="0" i="0" kern="1200" dirty="0" err="1" smtClean="0">
                <a:solidFill>
                  <a:schemeClr val="tx1"/>
                </a:solidFill>
                <a:effectLst/>
                <a:latin typeface="+mn-lt"/>
                <a:ea typeface="+mn-ea"/>
                <a:cs typeface="+mn-cs"/>
              </a:rPr>
              <a:t>oday</a:t>
            </a:r>
            <a:r>
              <a:rPr lang="en-US" sz="1200" b="0" i="0" kern="1200" dirty="0" smtClean="0">
                <a:solidFill>
                  <a:schemeClr val="tx1"/>
                </a:solidFill>
                <a:effectLst/>
                <a:latin typeface="+mn-lt"/>
                <a:ea typeface="+mn-ea"/>
                <a:cs typeface="+mn-cs"/>
              </a:rPr>
              <a:t>, the lowest available price for a quality-assured, World Health Organization-recommended first-line one-pill-a-day combination is US$100 per person per year (</a:t>
            </a:r>
            <a:r>
              <a:rPr lang="en-US" sz="1200" b="0" i="0" kern="1200" dirty="0" err="1" smtClean="0">
                <a:solidFill>
                  <a:schemeClr val="tx1"/>
                </a:solidFill>
                <a:effectLst/>
                <a:latin typeface="+mn-lt"/>
                <a:ea typeface="+mn-ea"/>
                <a:cs typeface="+mn-cs"/>
              </a:rPr>
              <a:t>tenofovir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emtricitabine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efavirenz</a:t>
            </a:r>
            <a:r>
              <a:rPr lang="en-US" sz="1200" b="0" i="0" kern="1200" dirty="0" smtClean="0">
                <a:solidFill>
                  <a:schemeClr val="tx1"/>
                </a:solidFill>
                <a:effectLst/>
                <a:latin typeface="+mn-lt"/>
                <a:ea typeface="+mn-ea"/>
                <a:cs typeface="+mn-cs"/>
              </a:rPr>
              <a:t>). This is a decrease of 26% since MSF last recorded the lowest price for first-line treatment at $136 in 2014. For a WHO-recommended second-line regimen, the lowest available price is now $286 per person per year (</a:t>
            </a:r>
            <a:r>
              <a:rPr lang="en-US" sz="1200" b="0" i="0" kern="1200" dirty="0" err="1" smtClean="0">
                <a:solidFill>
                  <a:schemeClr val="tx1"/>
                </a:solidFill>
                <a:effectLst/>
                <a:latin typeface="+mn-lt"/>
                <a:ea typeface="+mn-ea"/>
                <a:cs typeface="+mn-cs"/>
              </a:rPr>
              <a:t>zidovudine</a:t>
            </a:r>
            <a:r>
              <a:rPr lang="en-US" sz="1200" b="0" i="0" kern="1200" dirty="0" smtClean="0">
                <a:solidFill>
                  <a:schemeClr val="tx1"/>
                </a:solidFill>
                <a:effectLst/>
                <a:latin typeface="+mn-lt"/>
                <a:ea typeface="+mn-ea"/>
                <a:cs typeface="+mn-cs"/>
              </a:rPr>
              <a:t>/lamivudine + </a:t>
            </a:r>
            <a:r>
              <a:rPr lang="en-US" sz="1200" b="0" i="0" kern="1200" dirty="0" err="1" smtClean="0">
                <a:solidFill>
                  <a:schemeClr val="tx1"/>
                </a:solidFill>
                <a:effectLst/>
                <a:latin typeface="+mn-lt"/>
                <a:ea typeface="+mn-ea"/>
                <a:cs typeface="+mn-cs"/>
              </a:rPr>
              <a:t>atazanavir</a:t>
            </a:r>
            <a:r>
              <a:rPr lang="en-US" sz="1200" b="0" i="0" kern="1200" dirty="0" smtClean="0">
                <a:solidFill>
                  <a:schemeClr val="tx1"/>
                </a:solidFill>
                <a:effectLst/>
                <a:latin typeface="+mn-lt"/>
                <a:ea typeface="+mn-ea"/>
                <a:cs typeface="+mn-cs"/>
              </a:rPr>
              <a:t>/ritonavir)—an 11% decrease from $322 two years ago.</a:t>
            </a:r>
          </a:p>
          <a:p>
            <a:r>
              <a:rPr lang="en-US" sz="1200" b="0" i="0" kern="1200" dirty="0" smtClean="0">
                <a:solidFill>
                  <a:schemeClr val="tx1"/>
                </a:solidFill>
                <a:effectLst/>
                <a:latin typeface="+mn-lt"/>
                <a:ea typeface="+mn-ea"/>
                <a:cs typeface="+mn-cs"/>
              </a:rPr>
              <a:t>These prices continue to fall as a result of robust competition among generics manufacturers in key producing countries, primarily India. But the price of newer drugs—needed for people who have run out of other HIV treatment options—remain high, largely because of patent monopolies held by drug corporations. The lowest price for salvage treatment today is $1,859 per person per year (</a:t>
            </a:r>
            <a:r>
              <a:rPr lang="en-US" sz="1200" b="0" i="0" kern="1200" dirty="0" err="1" smtClean="0">
                <a:solidFill>
                  <a:schemeClr val="tx1"/>
                </a:solidFill>
                <a:effectLst/>
                <a:latin typeface="+mn-lt"/>
                <a:ea typeface="+mn-ea"/>
                <a:cs typeface="+mn-cs"/>
              </a:rPr>
              <a:t>raltegravir</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darunavir</a:t>
            </a:r>
            <a:r>
              <a:rPr lang="en-US" sz="1200" b="0" i="0" kern="1200" dirty="0" smtClean="0">
                <a:solidFill>
                  <a:schemeClr val="tx1"/>
                </a:solidFill>
                <a:effectLst/>
                <a:latin typeface="+mn-lt"/>
                <a:ea typeface="+mn-ea"/>
                <a:cs typeface="+mn-cs"/>
              </a:rPr>
              <a:t>/ritonavir + </a:t>
            </a:r>
            <a:r>
              <a:rPr lang="en-US" sz="1200" b="0" i="0" kern="1200" dirty="0" err="1" smtClean="0">
                <a:solidFill>
                  <a:schemeClr val="tx1"/>
                </a:solidFill>
                <a:effectLst/>
                <a:latin typeface="+mn-lt"/>
                <a:ea typeface="+mn-ea"/>
                <a:cs typeface="+mn-cs"/>
              </a:rPr>
              <a:t>etravirine</a:t>
            </a:r>
            <a:r>
              <a:rPr lang="en-US" sz="1200" b="0" i="0" kern="1200" dirty="0" smtClean="0">
                <a:solidFill>
                  <a:schemeClr val="tx1"/>
                </a:solidFill>
                <a:effectLst/>
                <a:latin typeface="+mn-lt"/>
                <a:ea typeface="+mn-ea"/>
                <a:cs typeface="+mn-cs"/>
              </a:rPr>
              <a:t>). This is more than 18 times the price of first-line therapy, and more than six times the price of today’s most affordable second-line combination. The price for this combination has come down only by seven percent, from $2,006 per year in 2014. These are the lowest global prices, but many countries, especially ‘middle-income’ countries, pay much higher prices for these medicines because pharmaceutical patents block them from using generics.</a:t>
            </a:r>
          </a:p>
          <a:p>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49</a:t>
            </a:fld>
            <a:endParaRPr lang="en-IN"/>
          </a:p>
        </p:txBody>
      </p:sp>
    </p:spTree>
    <p:extLst>
      <p:ext uri="{BB962C8B-B14F-4D97-AF65-F5344CB8AC3E}">
        <p14:creationId xmlns:p14="http://schemas.microsoft.com/office/powerpoint/2010/main" val="3056514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HIV </a:t>
            </a:r>
            <a:r>
              <a:rPr lang="en-IN" dirty="0" err="1" smtClean="0"/>
              <a:t>resitance</a:t>
            </a:r>
            <a:r>
              <a:rPr lang="en-IN" dirty="0" smtClean="0"/>
              <a:t>: Acquired HIVDR (ADR) </a:t>
            </a:r>
          </a:p>
          <a:p>
            <a:r>
              <a:rPr lang="en-IN" dirty="0" smtClean="0"/>
              <a:t>Transmitted HIVDR (TDR) </a:t>
            </a:r>
          </a:p>
          <a:p>
            <a:r>
              <a:rPr lang="en-IN" dirty="0" err="1" smtClean="0"/>
              <a:t>Pretreatment</a:t>
            </a:r>
            <a:r>
              <a:rPr lang="en-IN" dirty="0" smtClean="0"/>
              <a:t> HIVDR (PDR)</a:t>
            </a:r>
          </a:p>
          <a:p>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50</a:t>
            </a:fld>
            <a:endParaRPr lang="en-IN"/>
          </a:p>
        </p:txBody>
      </p:sp>
    </p:spTree>
    <p:extLst>
      <p:ext uri="{BB962C8B-B14F-4D97-AF65-F5344CB8AC3E}">
        <p14:creationId xmlns:p14="http://schemas.microsoft.com/office/powerpoint/2010/main" val="1923959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err="1" smtClean="0">
                <a:solidFill>
                  <a:schemeClr val="tx1"/>
                </a:solidFill>
                <a:effectLst/>
                <a:latin typeface="+mn-lt"/>
                <a:ea typeface="+mn-ea"/>
                <a:cs typeface="+mn-cs"/>
              </a:rPr>
              <a:t>Dolutegravir</a:t>
            </a:r>
            <a:r>
              <a:rPr lang="en-IN" sz="1200" b="0" i="0" kern="1200" dirty="0" smtClean="0">
                <a:solidFill>
                  <a:schemeClr val="tx1"/>
                </a:solidFill>
                <a:effectLst/>
                <a:latin typeface="+mn-lt"/>
                <a:ea typeface="+mn-ea"/>
                <a:cs typeface="+mn-cs"/>
              </a:rPr>
              <a:t> — sold by GlaxoSmithKline's </a:t>
            </a:r>
            <a:r>
              <a:rPr lang="en-IN" sz="1200" b="0" i="0" kern="1200" dirty="0" err="1" smtClean="0">
                <a:solidFill>
                  <a:schemeClr val="tx1"/>
                </a:solidFill>
                <a:effectLst/>
                <a:latin typeface="+mn-lt"/>
                <a:ea typeface="+mn-ea"/>
                <a:cs typeface="+mn-cs"/>
              </a:rPr>
              <a:t>Viiv</a:t>
            </a:r>
            <a:r>
              <a:rPr lang="en-IN" sz="1200" b="0" i="0" kern="1200" dirty="0" smtClean="0">
                <a:solidFill>
                  <a:schemeClr val="tx1"/>
                </a:solidFill>
                <a:effectLst/>
                <a:latin typeface="+mn-lt"/>
                <a:ea typeface="+mn-ea"/>
                <a:cs typeface="+mn-cs"/>
              </a:rPr>
              <a:t> Healthcare unit under the </a:t>
            </a:r>
            <a:r>
              <a:rPr lang="en-IN" sz="1200" b="0" i="0" kern="1200" dirty="0" err="1" smtClean="0">
                <a:solidFill>
                  <a:schemeClr val="tx1"/>
                </a:solidFill>
                <a:effectLst/>
                <a:latin typeface="+mn-lt"/>
                <a:ea typeface="+mn-ea"/>
                <a:cs typeface="+mn-cs"/>
              </a:rPr>
              <a:t>Trivicay</a:t>
            </a:r>
            <a:r>
              <a:rPr lang="en-IN" sz="1200" b="0" i="0" kern="1200" dirty="0" smtClean="0">
                <a:solidFill>
                  <a:schemeClr val="tx1"/>
                </a:solidFill>
                <a:effectLst/>
                <a:latin typeface="+mn-lt"/>
                <a:ea typeface="+mn-ea"/>
                <a:cs typeface="+mn-cs"/>
              </a:rPr>
              <a:t> brand — is considered the best-in-class HIV drug as</a:t>
            </a:r>
            <a:r>
              <a:rPr lang="en-IN" sz="1200" b="0" i="0" kern="1200" baseline="0" dirty="0" smtClean="0">
                <a:solidFill>
                  <a:schemeClr val="tx1"/>
                </a:solidFill>
                <a:effectLst/>
                <a:latin typeface="+mn-lt"/>
                <a:ea typeface="+mn-ea"/>
                <a:cs typeface="+mn-cs"/>
              </a:rPr>
              <a:t> it </a:t>
            </a:r>
            <a:r>
              <a:rPr lang="en-US" sz="1200" b="0" i="0" kern="1200" dirty="0" smtClean="0">
                <a:solidFill>
                  <a:schemeClr val="tx1"/>
                </a:solidFill>
                <a:effectLst/>
                <a:latin typeface="+mn-lt"/>
                <a:ea typeface="+mn-ea"/>
                <a:cs typeface="+mn-cs"/>
              </a:rPr>
              <a:t>reduces virus levels faster and has a high barrier to resistance compared to previous line of drugs.</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However, only one Indian drug maker, </a:t>
            </a:r>
            <a:r>
              <a:rPr lang="en-US" sz="1200" b="0" i="0" kern="1200" dirty="0" err="1" smtClean="0">
                <a:solidFill>
                  <a:schemeClr val="tx1"/>
                </a:solidFill>
                <a:effectLst/>
                <a:latin typeface="+mn-lt"/>
                <a:ea typeface="+mn-ea"/>
                <a:cs typeface="+mn-cs"/>
              </a:rPr>
              <a:t>Emcure</a:t>
            </a:r>
            <a:r>
              <a:rPr lang="en-US" sz="1200" b="0" i="0" kern="1200" dirty="0" smtClean="0">
                <a:solidFill>
                  <a:schemeClr val="tx1"/>
                </a:solidFill>
                <a:effectLst/>
                <a:latin typeface="+mn-lt"/>
                <a:ea typeface="+mn-ea"/>
                <a:cs typeface="+mn-cs"/>
              </a:rPr>
              <a:t>, will be allowed to sell the medicine in the Indian private market, because of a licensing agreement with </a:t>
            </a:r>
            <a:r>
              <a:rPr lang="en-US" sz="1200" b="0" i="0" kern="1200" dirty="0" err="1" smtClean="0">
                <a:solidFill>
                  <a:schemeClr val="tx1"/>
                </a:solidFill>
                <a:effectLst/>
                <a:latin typeface="+mn-lt"/>
                <a:ea typeface="+mn-ea"/>
                <a:cs typeface="+mn-cs"/>
              </a:rPr>
              <a:t>Viiv</a:t>
            </a:r>
            <a:r>
              <a:rPr lang="en-US" sz="1200" b="0" i="0" kern="1200" dirty="0" smtClean="0">
                <a:solidFill>
                  <a:schemeClr val="tx1"/>
                </a:solidFill>
                <a:effectLst/>
                <a:latin typeface="+mn-lt"/>
                <a:ea typeface="+mn-ea"/>
                <a:cs typeface="+mn-cs"/>
              </a:rPr>
              <a:t> Healthcare under the Medicine Patent Pool.</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This is despite Indian generic makers like </a:t>
            </a:r>
            <a:r>
              <a:rPr lang="en-US" sz="1200" b="0" i="0" kern="1200" dirty="0" err="1" smtClean="0">
                <a:solidFill>
                  <a:schemeClr val="tx1"/>
                </a:solidFill>
                <a:effectLst/>
                <a:latin typeface="+mn-lt"/>
                <a:ea typeface="+mn-ea"/>
                <a:cs typeface="+mn-cs"/>
              </a:rPr>
              <a:t>CiplaNSE</a:t>
            </a:r>
            <a:r>
              <a:rPr lang="en-US" sz="1200" b="0" i="0" kern="1200" dirty="0" smtClean="0">
                <a:solidFill>
                  <a:schemeClr val="tx1"/>
                </a:solidFill>
                <a:effectLst/>
                <a:latin typeface="+mn-lt"/>
                <a:ea typeface="+mn-ea"/>
                <a:cs typeface="+mn-cs"/>
              </a:rPr>
              <a:t> 0.93 %, </a:t>
            </a:r>
            <a:r>
              <a:rPr lang="en-US" sz="1200" b="0" i="0" kern="1200" dirty="0" err="1" smtClean="0">
                <a:solidFill>
                  <a:schemeClr val="tx1"/>
                </a:solidFill>
                <a:effectLst/>
                <a:latin typeface="+mn-lt"/>
                <a:ea typeface="+mn-ea"/>
                <a:cs typeface="+mn-cs"/>
              </a:rPr>
              <a:t>Aurobindo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PharmaNSE</a:t>
            </a:r>
            <a:r>
              <a:rPr lang="en-US" sz="1200" b="0" i="0" kern="1200" dirty="0" smtClean="0">
                <a:solidFill>
                  <a:schemeClr val="tx1"/>
                </a:solidFill>
                <a:effectLst/>
                <a:latin typeface="+mn-lt"/>
                <a:ea typeface="+mn-ea"/>
                <a:cs typeface="+mn-cs"/>
              </a:rPr>
              <a:t> -2.37 %, Hetero and Strides </a:t>
            </a:r>
            <a:r>
              <a:rPr lang="en-US" sz="1200" b="0" i="0" kern="1200" dirty="0" err="1" smtClean="0">
                <a:solidFill>
                  <a:schemeClr val="tx1"/>
                </a:solidFill>
                <a:effectLst/>
                <a:latin typeface="+mn-lt"/>
                <a:ea typeface="+mn-ea"/>
                <a:cs typeface="+mn-cs"/>
              </a:rPr>
              <a:t>ArcolabNSE</a:t>
            </a:r>
            <a:r>
              <a:rPr lang="en-US" sz="1200" b="0" i="0" kern="1200" dirty="0" smtClean="0">
                <a:solidFill>
                  <a:schemeClr val="tx1"/>
                </a:solidFill>
                <a:effectLst/>
                <a:latin typeface="+mn-lt"/>
                <a:ea typeface="+mn-ea"/>
                <a:cs typeface="+mn-cs"/>
              </a:rPr>
              <a:t> -2.98 % having </a:t>
            </a:r>
            <a:r>
              <a:rPr lang="en-US" sz="1200" b="0" i="0" kern="1200" dirty="0" err="1" smtClean="0">
                <a:solidFill>
                  <a:schemeClr val="tx1"/>
                </a:solidFill>
                <a:effectLst/>
                <a:latin typeface="+mn-lt"/>
                <a:ea typeface="+mn-ea"/>
                <a:cs typeface="+mn-cs"/>
              </a:rPr>
              <a:t>licence</a:t>
            </a:r>
            <a:r>
              <a:rPr lang="en-US" sz="1200" b="0" i="0" kern="1200" dirty="0" smtClean="0">
                <a:solidFill>
                  <a:schemeClr val="tx1"/>
                </a:solidFill>
                <a:effectLst/>
                <a:latin typeface="+mn-lt"/>
                <a:ea typeface="+mn-ea"/>
                <a:cs typeface="+mn-cs"/>
              </a:rPr>
              <a:t> to sell this drug in nearly 50 other low- ..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Read more at:</a:t>
            </a:r>
            <a:br>
              <a:rPr lang="en-US" sz="1200" b="0" i="0"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hlinkClick r:id="rId3"/>
              </a:rPr>
              <a:t>//economictimes.indiatimes.com/</a:t>
            </a:r>
            <a:r>
              <a:rPr lang="en-US" sz="1200" b="0" i="0" u="none" strike="noStrike" kern="1200" dirty="0" err="1" smtClean="0">
                <a:solidFill>
                  <a:schemeClr val="tx1"/>
                </a:solidFill>
                <a:effectLst/>
                <a:latin typeface="+mn-lt"/>
                <a:ea typeface="+mn-ea"/>
                <a:cs typeface="+mn-cs"/>
                <a:hlinkClick r:id="rId3"/>
              </a:rPr>
              <a:t>articleshow</a:t>
            </a:r>
            <a:r>
              <a:rPr lang="en-US" sz="1200" b="0" i="0" u="none" strike="noStrike" kern="1200" dirty="0" smtClean="0">
                <a:solidFill>
                  <a:schemeClr val="tx1"/>
                </a:solidFill>
                <a:effectLst/>
                <a:latin typeface="+mn-lt"/>
                <a:ea typeface="+mn-ea"/>
                <a:cs typeface="+mn-cs"/>
                <a:hlinkClick r:id="rId3"/>
              </a:rPr>
              <a:t>/56191981.cms?utm_source=</a:t>
            </a:r>
            <a:r>
              <a:rPr lang="en-US" sz="1200" b="0" i="0" u="none" strike="noStrike" kern="1200" dirty="0" err="1" smtClean="0">
                <a:solidFill>
                  <a:schemeClr val="tx1"/>
                </a:solidFill>
                <a:effectLst/>
                <a:latin typeface="+mn-lt"/>
                <a:ea typeface="+mn-ea"/>
                <a:cs typeface="+mn-cs"/>
                <a:hlinkClick r:id="rId3"/>
              </a:rPr>
              <a:t>contentofinterest&amp;utm_medium</a:t>
            </a:r>
            <a:r>
              <a:rPr lang="en-US" sz="1200" b="0" i="0" u="none" strike="noStrike" kern="1200" dirty="0" smtClean="0">
                <a:solidFill>
                  <a:schemeClr val="tx1"/>
                </a:solidFill>
                <a:effectLst/>
                <a:latin typeface="+mn-lt"/>
                <a:ea typeface="+mn-ea"/>
                <a:cs typeface="+mn-cs"/>
                <a:hlinkClick r:id="rId3"/>
              </a:rPr>
              <a:t>=</a:t>
            </a:r>
            <a:r>
              <a:rPr lang="en-US" sz="1200" b="0" i="0" u="none" strike="noStrike" kern="1200" dirty="0" err="1" smtClean="0">
                <a:solidFill>
                  <a:schemeClr val="tx1"/>
                </a:solidFill>
                <a:effectLst/>
                <a:latin typeface="+mn-lt"/>
                <a:ea typeface="+mn-ea"/>
                <a:cs typeface="+mn-cs"/>
                <a:hlinkClick r:id="rId3"/>
              </a:rPr>
              <a:t>text&amp;utm_campaign</a:t>
            </a:r>
            <a:r>
              <a:rPr lang="en-US" sz="1200" b="0" i="0" u="none" strike="noStrike" kern="1200" dirty="0" smtClean="0">
                <a:solidFill>
                  <a:schemeClr val="tx1"/>
                </a:solidFill>
                <a:effectLst/>
                <a:latin typeface="+mn-lt"/>
                <a:ea typeface="+mn-ea"/>
                <a:cs typeface="+mn-cs"/>
                <a:hlinkClick r:id="rId3"/>
              </a:rPr>
              <a:t>=</a:t>
            </a:r>
            <a:r>
              <a:rPr lang="en-US" sz="1200" b="0" i="0" u="none" strike="noStrike" kern="1200" dirty="0" err="1" smtClean="0">
                <a:solidFill>
                  <a:schemeClr val="tx1"/>
                </a:solidFill>
                <a:effectLst/>
                <a:latin typeface="+mn-lt"/>
                <a:ea typeface="+mn-ea"/>
                <a:cs typeface="+mn-cs"/>
                <a:hlinkClick r:id="rId3"/>
              </a:rPr>
              <a:t>cppst</a:t>
            </a:r>
            <a:endParaRPr lang="en-US" sz="1200" b="0" i="0" kern="1200" dirty="0" smtClean="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52</a:t>
            </a:fld>
            <a:endParaRPr lang="en-IN"/>
          </a:p>
        </p:txBody>
      </p:sp>
    </p:spTree>
    <p:extLst>
      <p:ext uri="{BB962C8B-B14F-4D97-AF65-F5344CB8AC3E}">
        <p14:creationId xmlns:p14="http://schemas.microsoft.com/office/powerpoint/2010/main" val="3332691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smtClean="0"/>
              <a:t>https://www.youthkiawaaz.com/2016/08/aids-</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http://www.naco.gov.in/sites/default/files/CST_Key%20Recommendations.pdf</a:t>
            </a:r>
          </a:p>
          <a:p>
            <a:r>
              <a:rPr lang="en-IN" b="1" dirty="0" smtClean="0"/>
              <a:t>funds-shortage-and-delay/</a:t>
            </a:r>
            <a:endParaRPr lang="en-IN" b="1" dirty="0"/>
          </a:p>
        </p:txBody>
      </p:sp>
      <p:sp>
        <p:nvSpPr>
          <p:cNvPr id="4" name="Slide Number Placeholder 3"/>
          <p:cNvSpPr>
            <a:spLocks noGrp="1"/>
          </p:cNvSpPr>
          <p:nvPr>
            <p:ph type="sldNum" sz="quarter" idx="10"/>
          </p:nvPr>
        </p:nvSpPr>
        <p:spPr/>
        <p:txBody>
          <a:bodyPr/>
          <a:lstStyle/>
          <a:p>
            <a:fld id="{119BF2A5-DCDF-4234-BB7E-69169A5FE9DB}" type="slidenum">
              <a:rPr lang="en-IN" smtClean="0"/>
              <a:t>57</a:t>
            </a:fld>
            <a:endParaRPr lang="en-IN"/>
          </a:p>
        </p:txBody>
      </p:sp>
    </p:spTree>
    <p:extLst>
      <p:ext uri="{BB962C8B-B14F-4D97-AF65-F5344CB8AC3E}">
        <p14:creationId xmlns:p14="http://schemas.microsoft.com/office/powerpoint/2010/main" val="4178127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Cotrimoxazole</a:t>
            </a:r>
            <a:r>
              <a:rPr lang="en-US" dirty="0" smtClean="0"/>
              <a:t> prophylaxis</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6</a:t>
            </a:fld>
            <a:endParaRPr lang="en-IN"/>
          </a:p>
        </p:txBody>
      </p:sp>
    </p:spTree>
    <p:extLst>
      <p:ext uri="{BB962C8B-B14F-4D97-AF65-F5344CB8AC3E}">
        <p14:creationId xmlns:p14="http://schemas.microsoft.com/office/powerpoint/2010/main" val="160859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Third line</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9</a:t>
            </a:fld>
            <a:endParaRPr lang="en-IN"/>
          </a:p>
        </p:txBody>
      </p:sp>
    </p:spTree>
    <p:extLst>
      <p:ext uri="{BB962C8B-B14F-4D97-AF65-F5344CB8AC3E}">
        <p14:creationId xmlns:p14="http://schemas.microsoft.com/office/powerpoint/2010/main" val="2668845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trends across the country show that there is no explosive HIV epidemic in India as a whole. However, there are serious sub-national epidemics in various parts of the country with rapid spread and evidence of high prevalence of HIV among both Sexual Transmitted Infections (STI) and antenatal clinic attendees in different sites located in States of Andhra Pradesh, Maharashtra, Tamil Nadu, Gujarat, Pondicherry, Assam, Bihar, Chhattisgarh, Delhi, Haryana, Himachal Pradesh, Kerala, Orissa, Goa and Manipur. In high prevalence states the epidemic appears to be spreading gradually from urban to rural areas and from high-risk behavior groups to the general population. The epidemic continues to shift towards women with an estimated 39% of the infected being women [</a:t>
            </a:r>
            <a:r>
              <a:rPr lang="en-US" sz="1200" b="0" i="0" kern="1200" dirty="0" smtClean="0">
                <a:solidFill>
                  <a:schemeClr val="tx1"/>
                </a:solidFill>
                <a:effectLst/>
                <a:latin typeface="+mn-lt"/>
                <a:ea typeface="+mn-ea"/>
                <a:cs typeface="+mn-cs"/>
                <a:hlinkClick r:id="rId3"/>
              </a:rPr>
              <a:t>17</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An explosive epidemic driven by intravenous drug use has unfolded in the state of Manipur (North East India) bordering Myanmar and is close to the Golden Triangle composed of Thailand, East Myanmar and West Laos and is the hub of international drug trafficking. A recent study documents two-third of HIV infections in this region of India are caused by subtype C and subtype B (Thai B) accounts for 20% of infections [</a:t>
            </a:r>
            <a:r>
              <a:rPr lang="en-US" sz="1200" b="0" i="0" kern="1200" dirty="0" smtClean="0">
                <a:solidFill>
                  <a:schemeClr val="tx1"/>
                </a:solidFill>
                <a:effectLst/>
                <a:latin typeface="+mn-lt"/>
                <a:ea typeface="+mn-ea"/>
                <a:cs typeface="+mn-cs"/>
                <a:hlinkClick r:id="rId4"/>
              </a:rPr>
              <a:t>15</a:t>
            </a:r>
            <a:r>
              <a:rPr lang="en-US" sz="1200" b="0" i="0" kern="1200" dirty="0" smtClean="0">
                <a:solidFill>
                  <a:schemeClr val="tx1"/>
                </a:solidFill>
                <a:effectLst/>
                <a:latin typeface="+mn-lt"/>
                <a:ea typeface="+mn-ea"/>
                <a:cs typeface="+mn-cs"/>
              </a:rPr>
              <a:t>]. The presence of multiple subtypes circulating in Manipur suggests the likelihood of recombinant viruses evolving in this region. Indeed, this has been corroborated by a recent study which reported presence of B/C recombinants from this region [</a:t>
            </a:r>
            <a:r>
              <a:rPr lang="en-US" sz="1200" b="0" i="0" kern="1200" dirty="0" smtClean="0">
                <a:solidFill>
                  <a:schemeClr val="tx1"/>
                </a:solidFill>
                <a:effectLst/>
                <a:latin typeface="+mn-lt"/>
                <a:ea typeface="+mn-ea"/>
                <a:cs typeface="+mn-cs"/>
                <a:hlinkClick r:id="rId5"/>
              </a:rPr>
              <a:t>26</a:t>
            </a:r>
            <a:r>
              <a:rPr lang="en-US" sz="1200" b="0" i="0" kern="1200" dirty="0" smtClean="0">
                <a:solidFill>
                  <a:schemeClr val="tx1"/>
                </a:solidFill>
                <a:effectLst/>
                <a:latin typeface="+mn-lt"/>
                <a:ea typeface="+mn-ea"/>
                <a:cs typeface="+mn-cs"/>
              </a:rPr>
              <a:t>]. Apart from north-eastern states there are also sporadic reports of the presence of A/C and B/C recombinants from West and South India</a:t>
            </a:r>
          </a:p>
          <a:p>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13</a:t>
            </a:fld>
            <a:endParaRPr lang="en-IN"/>
          </a:p>
        </p:txBody>
      </p:sp>
    </p:spTree>
    <p:extLst>
      <p:ext uri="{BB962C8B-B14F-4D97-AF65-F5344CB8AC3E}">
        <p14:creationId xmlns:p14="http://schemas.microsoft.com/office/powerpoint/2010/main" val="2649268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IDU (7.2%), MSM </a:t>
            </a:r>
          </a:p>
          <a:p>
            <a:r>
              <a:rPr lang="en-US" dirty="0" smtClean="0"/>
              <a:t>(7.4%), FSW (5.1%) &amp; STD clinic attendees (3.6%) and low </a:t>
            </a:r>
          </a:p>
          <a:p>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16</a:t>
            </a:fld>
            <a:endParaRPr lang="en-IN"/>
          </a:p>
        </p:txBody>
      </p:sp>
    </p:spTree>
    <p:extLst>
      <p:ext uri="{BB962C8B-B14F-4D97-AF65-F5344CB8AC3E}">
        <p14:creationId xmlns:p14="http://schemas.microsoft.com/office/powerpoint/2010/main" val="403797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International organization</a:t>
            </a:r>
          </a:p>
          <a:p>
            <a:pPr marL="0" indent="0">
              <a:buNone/>
            </a:pPr>
            <a:r>
              <a:rPr lang="en-US" sz="1400" u="sng" kern="1200" dirty="0" smtClean="0">
                <a:solidFill>
                  <a:schemeClr val="tx1"/>
                </a:solidFill>
                <a:latin typeface="+mn-lt"/>
                <a:ea typeface="+mn-ea"/>
                <a:cs typeface="+mn-cs"/>
              </a:rPr>
              <a:t>World Health Organization (WHO)</a:t>
            </a:r>
          </a:p>
          <a:p>
            <a:r>
              <a:rPr lang="en-US" sz="1200" dirty="0" smtClean="0"/>
              <a:t>When the National AIDS Control </a:t>
            </a:r>
            <a:r>
              <a:rPr lang="en-US" sz="1200" dirty="0" err="1" smtClean="0"/>
              <a:t>Programme</a:t>
            </a:r>
            <a:r>
              <a:rPr lang="en-US" sz="1200" dirty="0" smtClean="0"/>
              <a:t> was launched, WHO assisted the </a:t>
            </a:r>
            <a:r>
              <a:rPr lang="en-US" sz="1200" dirty="0" err="1" smtClean="0"/>
              <a:t>GoI</a:t>
            </a:r>
            <a:r>
              <a:rPr lang="en-US" sz="1200" dirty="0" smtClean="0"/>
              <a:t> in the formulation of strategy and plan for the implementation of prevention and control activities. In 1989, WHO supported the development of a medium-term plan for HIV/AIDS control in Maharashtra, Tamil Nadu, West Bengal, Manipur and Delhi, with a $10 million budget </a:t>
            </a:r>
            <a:r>
              <a:rPr lang="en-US" sz="1200" dirty="0" err="1" smtClean="0"/>
              <a:t>mobilised</a:t>
            </a:r>
            <a:r>
              <a:rPr lang="en-US" sz="1200" dirty="0" smtClean="0"/>
              <a:t> from different sources.</a:t>
            </a:r>
          </a:p>
          <a:p>
            <a:r>
              <a:rPr lang="en-US" sz="1200" dirty="0" smtClean="0"/>
              <a:t>In 1990-91, WHO supported the launch of Unlinked Anonymous Surveillance to track the epidemic. In 1992, following the launch of National AIDS Project–I, WHO assisted in the planning and implementation of a spectrum of activities such as education and awareness </a:t>
            </a:r>
            <a:r>
              <a:rPr lang="en-US" sz="1200" dirty="0" err="1" smtClean="0"/>
              <a:t>programme</a:t>
            </a:r>
            <a:r>
              <a:rPr lang="en-US" sz="1200" dirty="0" smtClean="0"/>
              <a:t>, blood safety, hospital infection control, condom promotion, strengthening of clinical services for both STD and HIV/AIDS.</a:t>
            </a:r>
          </a:p>
          <a:p>
            <a:r>
              <a:rPr lang="en-US" sz="1400" u="sng" kern="1200" dirty="0" smtClean="0">
                <a:solidFill>
                  <a:schemeClr val="tx1"/>
                </a:solidFill>
                <a:latin typeface="+mn-lt"/>
                <a:ea typeface="+mn-ea"/>
                <a:cs typeface="+mn-cs"/>
              </a:rPr>
              <a:t>World Bank (WB)</a:t>
            </a:r>
          </a:p>
          <a:p>
            <a:pPr marL="0" indent="0">
              <a:buNone/>
            </a:pPr>
            <a:r>
              <a:rPr lang="en-US" sz="1200" dirty="0" smtClean="0"/>
              <a:t>In 1991 the Government of India and the World Bank expanded their collaboration in infectious diseases control </a:t>
            </a:r>
            <a:r>
              <a:rPr lang="en-US" sz="1200" dirty="0" err="1" smtClean="0"/>
              <a:t>programmes</a:t>
            </a:r>
            <a:r>
              <a:rPr lang="en-US" sz="1200" dirty="0" smtClean="0"/>
              <a:t>, and by 1992 the first National AIDS Control Project was launched with a World Bank credit of $84 million. For the second phase of the National AIDS Control </a:t>
            </a:r>
            <a:r>
              <a:rPr lang="en-US" sz="1200" dirty="0" err="1" smtClean="0"/>
              <a:t>Programme</a:t>
            </a:r>
            <a:r>
              <a:rPr lang="en-US" sz="1200" dirty="0" smtClean="0"/>
              <a:t>, a World Bank credit of $191 million was provided. The Bank has worked closely with the Government of India and other donors in the preparation of the third National HIV/AIDS Control </a:t>
            </a:r>
            <a:r>
              <a:rPr lang="en-US" sz="1200" dirty="0" err="1" smtClean="0"/>
              <a:t>Programme</a:t>
            </a:r>
            <a:r>
              <a:rPr lang="en-US" sz="1200" dirty="0" smtClean="0"/>
              <a:t>.</a:t>
            </a:r>
          </a:p>
          <a:p>
            <a:r>
              <a:rPr lang="en-US" sz="1400" u="sng" kern="1200" dirty="0" smtClean="0">
                <a:solidFill>
                  <a:schemeClr val="tx1"/>
                </a:solidFill>
                <a:latin typeface="+mn-lt"/>
                <a:ea typeface="+mn-ea"/>
                <a:cs typeface="+mn-cs"/>
              </a:rPr>
              <a:t>International AIDS Vaccine Initiative (IAVI)</a:t>
            </a:r>
          </a:p>
          <a:p>
            <a:pPr marL="0" indent="0">
              <a:buNone/>
            </a:pPr>
            <a:r>
              <a:rPr lang="en-US" sz="1200" dirty="0" smtClean="0"/>
              <a:t>The International AIDS Vaccine Initiative (IAVI) is a global not-for-profit public-private partnership working to accelerate the development of a vaccine to prevent HIV infection and AIDS for use throughout the world.</a:t>
            </a:r>
          </a:p>
          <a:p>
            <a:pPr marL="0" indent="0">
              <a:buNone/>
            </a:pPr>
            <a:r>
              <a:rPr lang="en-US" sz="1200" dirty="0" smtClean="0"/>
              <a:t>In India, IAVI has entered into an agreement with the Ministry of Health and Family Welfare through the National AIDS Control Organization (NACO) and the Indian Council of Medical Research (ICMR) to develop a vaccine for prevention of AIDS in India. IAVI also collaborates with the Ministry of Science and Technology, through the Department of Biotechnology and the Council of Scientific and Industrial Research, to advance research on the design and development of new AIDS vaccines.</a:t>
            </a:r>
          </a:p>
          <a:p>
            <a:r>
              <a:rPr lang="en-US" sz="1800" u="sng" kern="1200" dirty="0" smtClean="0">
                <a:solidFill>
                  <a:schemeClr val="tx1"/>
                </a:solidFill>
                <a:latin typeface="+mn-lt"/>
                <a:ea typeface="+mn-ea"/>
                <a:cs typeface="+mn-cs"/>
              </a:rPr>
              <a:t>UNAIDS(</a:t>
            </a:r>
            <a:r>
              <a:rPr lang="en-IN" sz="1800" u="sng" kern="1200" dirty="0" smtClean="0">
                <a:solidFill>
                  <a:schemeClr val="tx1"/>
                </a:solidFill>
                <a:latin typeface="+mn-lt"/>
                <a:ea typeface="+mn-ea"/>
                <a:cs typeface="+mn-cs"/>
              </a:rPr>
              <a:t>Joint United Nations Programme on HIV/AIDS)</a:t>
            </a:r>
          </a:p>
          <a:p>
            <a:endParaRPr lang="en-IN" sz="1800" u="sng" kern="1200" dirty="0" smtClean="0">
              <a:solidFill>
                <a:schemeClr val="tx1"/>
              </a:solidFill>
              <a:latin typeface="+mn-lt"/>
              <a:ea typeface="+mn-ea"/>
              <a:cs typeface="+mn-cs"/>
            </a:endParaRPr>
          </a:p>
          <a:p>
            <a:r>
              <a:rPr lang="en-US" dirty="0" smtClean="0"/>
              <a:t>Specifically, UNAIDS supports the national response to HIV and AIDS by promoting:</a:t>
            </a:r>
          </a:p>
          <a:p>
            <a:r>
              <a:rPr lang="en-US" dirty="0" smtClean="0"/>
              <a:t>Strengthened leadership and resource mobilization for a broad-based response at all levels, including governments, civil society and people living with HIV.</a:t>
            </a:r>
          </a:p>
          <a:p>
            <a:r>
              <a:rPr lang="en-US" dirty="0" smtClean="0"/>
              <a:t>Improved planning, financing, technical assistance and coordination at all levels for a sustainable multi-</a:t>
            </a:r>
            <a:r>
              <a:rPr lang="en-US" dirty="0" err="1" smtClean="0"/>
              <a:t>sectoral</a:t>
            </a:r>
            <a:r>
              <a:rPr lang="en-US" dirty="0" smtClean="0"/>
              <a:t> response to the epidemic, integrated with national development efforts.</a:t>
            </a:r>
          </a:p>
          <a:p>
            <a:r>
              <a:rPr lang="en-US" dirty="0" smtClean="0"/>
              <a:t>Strengthened evidence base of the response through greater availability and use of strategic information from better monitoring and evaluation, surveillance, and resource tracking.</a:t>
            </a:r>
          </a:p>
          <a:p>
            <a:r>
              <a:rPr lang="en-US" dirty="0" smtClean="0"/>
              <a:t>Enhanced human resources and robust delivery systems at all levels of government, civil society and other non-state partners.</a:t>
            </a:r>
          </a:p>
          <a:p>
            <a:r>
              <a:rPr lang="en-US" dirty="0" smtClean="0"/>
              <a:t>Strengthened human rights-based and gender-responsive policies to reduce stigma and discrimination.</a:t>
            </a:r>
          </a:p>
          <a:p>
            <a:r>
              <a:rPr lang="en-US" dirty="0" smtClean="0"/>
              <a:t>Increased coverage and sustainability of </a:t>
            </a:r>
            <a:r>
              <a:rPr lang="en-US" dirty="0" err="1" smtClean="0"/>
              <a:t>programmes</a:t>
            </a:r>
            <a:r>
              <a:rPr lang="en-US" dirty="0" smtClean="0"/>
              <a:t> for injecting drug users, men having sex with men and sex workers</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17</a:t>
            </a:fld>
            <a:endParaRPr lang="en-IN"/>
          </a:p>
        </p:txBody>
      </p:sp>
    </p:spTree>
    <p:extLst>
      <p:ext uri="{BB962C8B-B14F-4D97-AF65-F5344CB8AC3E}">
        <p14:creationId xmlns:p14="http://schemas.microsoft.com/office/powerpoint/2010/main" val="294516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NACP</a:t>
            </a:r>
            <a:r>
              <a:rPr lang="en-US" baseline="0" dirty="0" smtClean="0"/>
              <a:t> I </a:t>
            </a:r>
            <a:r>
              <a:rPr lang="en-US" b="0" i="0" dirty="0" smtClean="0"/>
              <a:t>Slowing down the spread of HIV infections so as to reduce morbidity, mortality and impact of AIDS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t>NACP III Epidemic</a:t>
            </a:r>
            <a:r>
              <a:rPr lang="en-US" b="0" i="0" baseline="0" dirty="0" smtClean="0"/>
              <a:t>? </a:t>
            </a:r>
            <a:r>
              <a:rPr lang="en-US" sz="1200" b="0" i="0" kern="1200" dirty="0" smtClean="0">
                <a:solidFill>
                  <a:schemeClr val="tx1"/>
                </a:solidFill>
                <a:effectLst/>
                <a:latin typeface="+mn-lt"/>
                <a:ea typeface="+mn-ea"/>
                <a:cs typeface="+mn-cs"/>
              </a:rPr>
              <a:t>aimed at halting and reversing the HIV epidemic in India over its five-year period by scaling up prevention efforts among High Risk Groups (HRG) and General Population and integrating them with Care, Support &amp; Treatment services. </a:t>
            </a:r>
            <a:endParaRPr lang="en-IN" dirty="0" smtClean="0"/>
          </a:p>
          <a:p>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18</a:t>
            </a:fld>
            <a:endParaRPr lang="en-IN"/>
          </a:p>
        </p:txBody>
      </p:sp>
    </p:spTree>
    <p:extLst>
      <p:ext uri="{BB962C8B-B14F-4D97-AF65-F5344CB8AC3E}">
        <p14:creationId xmlns:p14="http://schemas.microsoft.com/office/powerpoint/2010/main" val="1122683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Generic ARVs were first introduced in India in 1994, and combination fixed dose ART regimens have been available since 1998</a:t>
            </a:r>
            <a:endParaRPr lang="en-IN" dirty="0"/>
          </a:p>
        </p:txBody>
      </p:sp>
      <p:sp>
        <p:nvSpPr>
          <p:cNvPr id="4" name="Slide Number Placeholder 3"/>
          <p:cNvSpPr>
            <a:spLocks noGrp="1"/>
          </p:cNvSpPr>
          <p:nvPr>
            <p:ph type="sldNum" sz="quarter" idx="10"/>
          </p:nvPr>
        </p:nvSpPr>
        <p:spPr/>
        <p:txBody>
          <a:bodyPr/>
          <a:lstStyle/>
          <a:p>
            <a:fld id="{119BF2A5-DCDF-4234-BB7E-69169A5FE9DB}" type="slidenum">
              <a:rPr lang="en-IN" smtClean="0"/>
              <a:t>19</a:t>
            </a:fld>
            <a:endParaRPr lang="en-IN"/>
          </a:p>
        </p:txBody>
      </p:sp>
    </p:spTree>
    <p:extLst>
      <p:ext uri="{BB962C8B-B14F-4D97-AF65-F5344CB8AC3E}">
        <p14:creationId xmlns:p14="http://schemas.microsoft.com/office/powerpoint/2010/main" val="172677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AFFFA83-BD1E-4A91-9C9C-3BDB9A6A29AF}"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CF87FF-9985-44D6-9773-A9203ACDF253}" type="slidenum">
              <a:rPr lang="en-IN" smtClean="0"/>
              <a:t>‹#›</a:t>
            </a:fld>
            <a:endParaRPr lang="en-IN"/>
          </a:p>
        </p:txBody>
      </p:sp>
    </p:spTree>
    <p:extLst>
      <p:ext uri="{BB962C8B-B14F-4D97-AF65-F5344CB8AC3E}">
        <p14:creationId xmlns:p14="http://schemas.microsoft.com/office/powerpoint/2010/main" val="2981897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FFFA83-BD1E-4A91-9C9C-3BDB9A6A29AF}"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CF87FF-9985-44D6-9773-A9203ACDF253}" type="slidenum">
              <a:rPr lang="en-IN" smtClean="0"/>
              <a:t>‹#›</a:t>
            </a:fld>
            <a:endParaRPr lang="en-IN"/>
          </a:p>
        </p:txBody>
      </p:sp>
    </p:spTree>
    <p:extLst>
      <p:ext uri="{BB962C8B-B14F-4D97-AF65-F5344CB8AC3E}">
        <p14:creationId xmlns:p14="http://schemas.microsoft.com/office/powerpoint/2010/main" val="2711319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FFFA83-BD1E-4A91-9C9C-3BDB9A6A29AF}"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CF87FF-9985-44D6-9773-A9203ACDF253}" type="slidenum">
              <a:rPr lang="en-IN" smtClean="0"/>
              <a:t>‹#›</a:t>
            </a:fld>
            <a:endParaRPr lang="en-IN"/>
          </a:p>
        </p:txBody>
      </p:sp>
    </p:spTree>
    <p:extLst>
      <p:ext uri="{BB962C8B-B14F-4D97-AF65-F5344CB8AC3E}">
        <p14:creationId xmlns:p14="http://schemas.microsoft.com/office/powerpoint/2010/main" val="320470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FFFA83-BD1E-4A91-9C9C-3BDB9A6A29AF}"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CF87FF-9985-44D6-9773-A9203ACDF253}" type="slidenum">
              <a:rPr lang="en-IN" smtClean="0"/>
              <a:t>‹#›</a:t>
            </a:fld>
            <a:endParaRPr lang="en-IN"/>
          </a:p>
        </p:txBody>
      </p:sp>
    </p:spTree>
    <p:extLst>
      <p:ext uri="{BB962C8B-B14F-4D97-AF65-F5344CB8AC3E}">
        <p14:creationId xmlns:p14="http://schemas.microsoft.com/office/powerpoint/2010/main" val="2474694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FFFA83-BD1E-4A91-9C9C-3BDB9A6A29AF}"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CF87FF-9985-44D6-9773-A9203ACDF253}" type="slidenum">
              <a:rPr lang="en-IN" smtClean="0"/>
              <a:t>‹#›</a:t>
            </a:fld>
            <a:endParaRPr lang="en-IN"/>
          </a:p>
        </p:txBody>
      </p:sp>
    </p:spTree>
    <p:extLst>
      <p:ext uri="{BB962C8B-B14F-4D97-AF65-F5344CB8AC3E}">
        <p14:creationId xmlns:p14="http://schemas.microsoft.com/office/powerpoint/2010/main" val="3569699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AFFFA83-BD1E-4A91-9C9C-3BDB9A6A29AF}"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CF87FF-9985-44D6-9773-A9203ACDF253}" type="slidenum">
              <a:rPr lang="en-IN" smtClean="0"/>
              <a:t>‹#›</a:t>
            </a:fld>
            <a:endParaRPr lang="en-IN"/>
          </a:p>
        </p:txBody>
      </p:sp>
    </p:spTree>
    <p:extLst>
      <p:ext uri="{BB962C8B-B14F-4D97-AF65-F5344CB8AC3E}">
        <p14:creationId xmlns:p14="http://schemas.microsoft.com/office/powerpoint/2010/main" val="603688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AFFFA83-BD1E-4A91-9C9C-3BDB9A6A29AF}" type="datetimeFigureOut">
              <a:rPr lang="en-IN" smtClean="0"/>
              <a:t>17-11-2020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CF87FF-9985-44D6-9773-A9203ACDF253}" type="slidenum">
              <a:rPr lang="en-IN" smtClean="0"/>
              <a:t>‹#›</a:t>
            </a:fld>
            <a:endParaRPr lang="en-IN"/>
          </a:p>
        </p:txBody>
      </p:sp>
    </p:spTree>
    <p:extLst>
      <p:ext uri="{BB962C8B-B14F-4D97-AF65-F5344CB8AC3E}">
        <p14:creationId xmlns:p14="http://schemas.microsoft.com/office/powerpoint/2010/main" val="422471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AFFFA83-BD1E-4A91-9C9C-3BDB9A6A29AF}" type="datetimeFigureOut">
              <a:rPr lang="en-IN" smtClean="0"/>
              <a:t>17-11-2020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CF87FF-9985-44D6-9773-A9203ACDF253}" type="slidenum">
              <a:rPr lang="en-IN" smtClean="0"/>
              <a:t>‹#›</a:t>
            </a:fld>
            <a:endParaRPr lang="en-IN"/>
          </a:p>
        </p:txBody>
      </p:sp>
    </p:spTree>
    <p:extLst>
      <p:ext uri="{BB962C8B-B14F-4D97-AF65-F5344CB8AC3E}">
        <p14:creationId xmlns:p14="http://schemas.microsoft.com/office/powerpoint/2010/main" val="2607541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FFA83-BD1E-4A91-9C9C-3BDB9A6A29AF}" type="datetimeFigureOut">
              <a:rPr lang="en-IN" smtClean="0"/>
              <a:t>17-11-2020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CF87FF-9985-44D6-9773-A9203ACDF253}" type="slidenum">
              <a:rPr lang="en-IN" smtClean="0"/>
              <a:t>‹#›</a:t>
            </a:fld>
            <a:endParaRPr lang="en-IN"/>
          </a:p>
        </p:txBody>
      </p:sp>
    </p:spTree>
    <p:extLst>
      <p:ext uri="{BB962C8B-B14F-4D97-AF65-F5344CB8AC3E}">
        <p14:creationId xmlns:p14="http://schemas.microsoft.com/office/powerpoint/2010/main" val="2622253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FFFA83-BD1E-4A91-9C9C-3BDB9A6A29AF}"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CF87FF-9985-44D6-9773-A9203ACDF253}" type="slidenum">
              <a:rPr lang="en-IN" smtClean="0"/>
              <a:t>‹#›</a:t>
            </a:fld>
            <a:endParaRPr lang="en-IN"/>
          </a:p>
        </p:txBody>
      </p:sp>
    </p:spTree>
    <p:extLst>
      <p:ext uri="{BB962C8B-B14F-4D97-AF65-F5344CB8AC3E}">
        <p14:creationId xmlns:p14="http://schemas.microsoft.com/office/powerpoint/2010/main" val="143165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FFFA83-BD1E-4A91-9C9C-3BDB9A6A29AF}"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CF87FF-9985-44D6-9773-A9203ACDF253}" type="slidenum">
              <a:rPr lang="en-IN" smtClean="0"/>
              <a:t>‹#›</a:t>
            </a:fld>
            <a:endParaRPr lang="en-IN"/>
          </a:p>
        </p:txBody>
      </p:sp>
    </p:spTree>
    <p:extLst>
      <p:ext uri="{BB962C8B-B14F-4D97-AF65-F5344CB8AC3E}">
        <p14:creationId xmlns:p14="http://schemas.microsoft.com/office/powerpoint/2010/main" val="1333178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FFFA83-BD1E-4A91-9C9C-3BDB9A6A29AF}" type="datetimeFigureOut">
              <a:rPr lang="en-IN" smtClean="0"/>
              <a:t>17-11-2020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CF87FF-9985-44D6-9773-A9203ACDF253}" type="slidenum">
              <a:rPr lang="en-IN" smtClean="0"/>
              <a:t>‹#›</a:t>
            </a:fld>
            <a:endParaRPr lang="en-IN"/>
          </a:p>
        </p:txBody>
      </p:sp>
    </p:spTree>
    <p:extLst>
      <p:ext uri="{BB962C8B-B14F-4D97-AF65-F5344CB8AC3E}">
        <p14:creationId xmlns:p14="http://schemas.microsoft.com/office/powerpoint/2010/main" val="3187817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hyperlink" Target="https://onlinelibrary.wiley.com/action/doSearch?ContribAuthorStored=Challacombe,+SJ" TargetMode="External"/><Relationship Id="rId2" Type="http://schemas.openxmlformats.org/officeDocument/2006/relationships/hyperlink" Target="https://onlinelibrary.wiley.com/action/doSearch?ContribAuthorStored=Paranjape,+RS"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oi.org/10.1111/odi.1245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doi.org/10.1136/bmj.c621"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8" Type="http://schemas.openxmlformats.org/officeDocument/2006/relationships/hyperlink" Target="https://www.hindawi.com/26872601/" TargetMode="External"/><Relationship Id="rId13" Type="http://schemas.openxmlformats.org/officeDocument/2006/relationships/hyperlink" Target="https://www.hindawi.com/54205614/" TargetMode="External"/><Relationship Id="rId3" Type="http://schemas.openxmlformats.org/officeDocument/2006/relationships/image" Target="../media/image35.PNG"/><Relationship Id="rId7" Type="http://schemas.openxmlformats.org/officeDocument/2006/relationships/hyperlink" Target="https://www.hindawi.com/92847437/" TargetMode="External"/><Relationship Id="rId12" Type="http://schemas.openxmlformats.org/officeDocument/2006/relationships/hyperlink" Target="https://www.hindawi.com/52829347/" TargetMode="External"/><Relationship Id="rId17" Type="http://schemas.openxmlformats.org/officeDocument/2006/relationships/image" Target="../media/image37.PNG"/><Relationship Id="rId2" Type="http://schemas.openxmlformats.org/officeDocument/2006/relationships/notesSlide" Target="../notesSlides/notesSlide24.xml"/><Relationship Id="rId16" Type="http://schemas.openxmlformats.org/officeDocument/2006/relationships/hyperlink" Target="https://www.hindawi.com/36086374/" TargetMode="External"/><Relationship Id="rId1" Type="http://schemas.openxmlformats.org/officeDocument/2006/relationships/slideLayout" Target="../slideLayouts/slideLayout2.xml"/><Relationship Id="rId6" Type="http://schemas.openxmlformats.org/officeDocument/2006/relationships/hyperlink" Target="https://www.hindawi.com/93561503/" TargetMode="External"/><Relationship Id="rId11" Type="http://schemas.openxmlformats.org/officeDocument/2006/relationships/hyperlink" Target="https://www.hindawi.com/30153761/" TargetMode="External"/><Relationship Id="rId5" Type="http://schemas.openxmlformats.org/officeDocument/2006/relationships/hyperlink" Target="http://dx.doi.org/10.1155/2012/905823" TargetMode="External"/><Relationship Id="rId15" Type="http://schemas.openxmlformats.org/officeDocument/2006/relationships/hyperlink" Target="https://www.hindawi.com/62973960/" TargetMode="External"/><Relationship Id="rId10" Type="http://schemas.openxmlformats.org/officeDocument/2006/relationships/hyperlink" Target="https://www.hindawi.com/58761728/" TargetMode="External"/><Relationship Id="rId4" Type="http://schemas.openxmlformats.org/officeDocument/2006/relationships/image" Target="../media/image36.PNG"/><Relationship Id="rId9" Type="http://schemas.openxmlformats.org/officeDocument/2006/relationships/hyperlink" Target="https://www.hindawi.com/84598150/" TargetMode="External"/><Relationship Id="rId14" Type="http://schemas.openxmlformats.org/officeDocument/2006/relationships/hyperlink" Target="https://www.hindawi.com/30475428/"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2132856"/>
            <a:ext cx="8458200" cy="1298575"/>
          </a:xfrm>
        </p:spPr>
        <p:txBody>
          <a:bodyPr>
            <a:normAutofit/>
          </a:bodyPr>
          <a:lstStyle/>
          <a:p>
            <a:r>
              <a:rPr lang="en-US" dirty="0" smtClean="0"/>
              <a:t>National AIDS Control Program</a:t>
            </a:r>
            <a:br>
              <a:rPr lang="en-US" dirty="0" smtClean="0"/>
            </a:br>
            <a:r>
              <a:rPr lang="en-IN" sz="3100" dirty="0" smtClean="0"/>
              <a:t>20-year of </a:t>
            </a:r>
            <a:r>
              <a:rPr lang="en-IN" sz="3100" dirty="0"/>
              <a:t>battle against HIV/AIDS</a:t>
            </a:r>
          </a:p>
        </p:txBody>
      </p:sp>
      <p:sp>
        <p:nvSpPr>
          <p:cNvPr id="3" name="Subtitle 2"/>
          <p:cNvSpPr>
            <a:spLocks noGrp="1"/>
          </p:cNvSpPr>
          <p:nvPr>
            <p:ph type="subTitle" idx="1"/>
          </p:nvPr>
        </p:nvSpPr>
        <p:spPr>
          <a:xfrm>
            <a:off x="4644008" y="5805264"/>
            <a:ext cx="4384576" cy="936104"/>
          </a:xfrm>
        </p:spPr>
        <p:txBody>
          <a:bodyPr>
            <a:normAutofit fontScale="92500" lnSpcReduction="20000"/>
          </a:bodyPr>
          <a:lstStyle/>
          <a:p>
            <a:r>
              <a:rPr lang="en-US" b="1" dirty="0" err="1" smtClean="0"/>
              <a:t>Babita</a:t>
            </a:r>
            <a:r>
              <a:rPr lang="en-US" b="1" dirty="0" smtClean="0"/>
              <a:t>, Honey, </a:t>
            </a:r>
            <a:r>
              <a:rPr lang="en-US" b="1" dirty="0" err="1" smtClean="0"/>
              <a:t>Shriyuta</a:t>
            </a:r>
            <a:endParaRPr lang="en-US" b="1" dirty="0" smtClean="0"/>
          </a:p>
          <a:p>
            <a:r>
              <a:rPr lang="en-US" b="1" dirty="0" smtClean="0"/>
              <a:t>MPH (2017-19)</a:t>
            </a:r>
            <a:endParaRPr lang="en-IN"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19261">
            <a:off x="345787" y="4043175"/>
            <a:ext cx="2939819" cy="2204864"/>
          </a:xfrm>
          <a:prstGeom prst="rect">
            <a:avLst/>
          </a:prstGeom>
        </p:spPr>
      </p:pic>
    </p:spTree>
    <p:extLst>
      <p:ext uri="{BB962C8B-B14F-4D97-AF65-F5344CB8AC3E}">
        <p14:creationId xmlns:p14="http://schemas.microsoft.com/office/powerpoint/2010/main" val="15176776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3908138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a:spLocks noGrp="1"/>
          </p:cNvSpPr>
          <p:nvPr>
            <p:ph type="title"/>
          </p:nvPr>
        </p:nvSpPr>
        <p:spPr>
          <a:xfrm>
            <a:off x="395536" y="-171400"/>
            <a:ext cx="8136904" cy="1368152"/>
          </a:xfrm>
        </p:spPr>
        <p:txBody>
          <a:bodyPr>
            <a:normAutofit/>
          </a:bodyPr>
          <a:lstStyle/>
          <a:p>
            <a:r>
              <a:rPr lang="en-US" sz="2800" b="1" dirty="0" smtClean="0"/>
              <a:t>Burden of disease</a:t>
            </a:r>
            <a:endParaRPr lang="en-IN" sz="2800" b="1" dirty="0"/>
          </a:p>
        </p:txBody>
      </p:sp>
    </p:spTree>
    <p:extLst>
      <p:ext uri="{BB962C8B-B14F-4D97-AF65-F5344CB8AC3E}">
        <p14:creationId xmlns:p14="http://schemas.microsoft.com/office/powerpoint/2010/main" val="32653906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72777650"/>
              </p:ext>
            </p:extLst>
          </p:nvPr>
        </p:nvGraphicFramePr>
        <p:xfrm>
          <a:off x="683568" y="836713"/>
          <a:ext cx="7941568" cy="4392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851370924"/>
              </p:ext>
            </p:extLst>
          </p:nvPr>
        </p:nvGraphicFramePr>
        <p:xfrm>
          <a:off x="683568" y="5301208"/>
          <a:ext cx="7992888" cy="12241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21081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148" y="-12068"/>
            <a:ext cx="7787208" cy="1143000"/>
          </a:xfrm>
        </p:spPr>
        <p:txBody>
          <a:bodyPr>
            <a:normAutofit/>
          </a:bodyPr>
          <a:lstStyle/>
          <a:p>
            <a:r>
              <a:rPr lang="en-US" sz="2800" b="1" dirty="0" smtClean="0"/>
              <a:t>HIV prevalence at the National level</a:t>
            </a:r>
            <a:endParaRPr lang="en-US" sz="28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74221338"/>
              </p:ext>
            </p:extLst>
          </p:nvPr>
        </p:nvGraphicFramePr>
        <p:xfrm>
          <a:off x="107504" y="1196752"/>
          <a:ext cx="5410944" cy="2682240"/>
        </p:xfrm>
        <a:graphic>
          <a:graphicData uri="http://schemas.openxmlformats.org/drawingml/2006/table">
            <a:tbl>
              <a:tblPr firstRow="1" bandRow="1">
                <a:tableStyleId>{5C22544A-7EE6-4342-B048-85BDC9FD1C3A}</a:tableStyleId>
              </a:tblPr>
              <a:tblGrid>
                <a:gridCol w="2428115">
                  <a:extLst>
                    <a:ext uri="{9D8B030D-6E8A-4147-A177-3AD203B41FA5}">
                      <a16:colId xmlns:a16="http://schemas.microsoft.com/office/drawing/2014/main" val="20000"/>
                    </a:ext>
                  </a:extLst>
                </a:gridCol>
                <a:gridCol w="2982829">
                  <a:extLst>
                    <a:ext uri="{9D8B030D-6E8A-4147-A177-3AD203B41FA5}">
                      <a16:colId xmlns:a16="http://schemas.microsoft.com/office/drawing/2014/main" val="20001"/>
                    </a:ext>
                  </a:extLst>
                </a:gridCol>
              </a:tblGrid>
              <a:tr h="668220">
                <a:tc>
                  <a:txBody>
                    <a:bodyPr/>
                    <a:lstStyle/>
                    <a:p>
                      <a:r>
                        <a:rPr lang="en-US" sz="2000" dirty="0" smtClean="0"/>
                        <a:t>Subgroups</a:t>
                      </a:r>
                      <a:endParaRPr lang="en-US" sz="2000" dirty="0"/>
                    </a:p>
                  </a:txBody>
                  <a:tcPr/>
                </a:tc>
                <a:tc>
                  <a:txBody>
                    <a:bodyPr/>
                    <a:lstStyle/>
                    <a:p>
                      <a:r>
                        <a:rPr lang="en-US" sz="2000" dirty="0" smtClean="0"/>
                        <a:t>HIV prevalence in</a:t>
                      </a:r>
                      <a:r>
                        <a:rPr lang="en-US" sz="2000" baseline="0" dirty="0" smtClean="0"/>
                        <a:t> India (%)</a:t>
                      </a:r>
                      <a:endParaRPr lang="en-US" sz="2000" dirty="0"/>
                    </a:p>
                  </a:txBody>
                  <a:tcPr/>
                </a:tc>
                <a:extLst>
                  <a:ext uri="{0D108BD9-81ED-4DB2-BD59-A6C34878D82A}">
                    <a16:rowId xmlns:a16="http://schemas.microsoft.com/office/drawing/2014/main" val="10000"/>
                  </a:ext>
                </a:extLst>
              </a:tr>
              <a:tr h="318525">
                <a:tc>
                  <a:txBody>
                    <a:bodyPr/>
                    <a:lstStyle/>
                    <a:p>
                      <a:r>
                        <a:rPr lang="en-US" sz="2000" dirty="0" smtClean="0"/>
                        <a:t>ANC</a:t>
                      </a:r>
                      <a:endParaRPr lang="en-US" sz="2000" dirty="0"/>
                    </a:p>
                  </a:txBody>
                  <a:tcPr/>
                </a:tc>
                <a:tc>
                  <a:txBody>
                    <a:bodyPr/>
                    <a:lstStyle/>
                    <a:p>
                      <a:r>
                        <a:rPr lang="en-US" sz="2000" dirty="0" smtClean="0"/>
                        <a:t>0.29</a:t>
                      </a:r>
                      <a:endParaRPr lang="en-US" sz="2000" dirty="0"/>
                    </a:p>
                  </a:txBody>
                  <a:tcPr/>
                </a:tc>
                <a:extLst>
                  <a:ext uri="{0D108BD9-81ED-4DB2-BD59-A6C34878D82A}">
                    <a16:rowId xmlns:a16="http://schemas.microsoft.com/office/drawing/2014/main" val="10001"/>
                  </a:ext>
                </a:extLst>
              </a:tr>
              <a:tr h="318525">
                <a:tc>
                  <a:txBody>
                    <a:bodyPr/>
                    <a:lstStyle/>
                    <a:p>
                      <a:r>
                        <a:rPr lang="en-US" sz="2000" dirty="0" smtClean="0"/>
                        <a:t>FSW</a:t>
                      </a:r>
                      <a:endParaRPr lang="en-US" sz="2000" dirty="0"/>
                    </a:p>
                  </a:txBody>
                  <a:tcPr/>
                </a:tc>
                <a:tc>
                  <a:txBody>
                    <a:bodyPr/>
                    <a:lstStyle/>
                    <a:p>
                      <a:r>
                        <a:rPr lang="en-US" sz="2000" dirty="0" smtClean="0"/>
                        <a:t>2.2</a:t>
                      </a:r>
                      <a:endParaRPr lang="en-US" sz="2000" dirty="0"/>
                    </a:p>
                  </a:txBody>
                  <a:tcPr/>
                </a:tc>
                <a:extLst>
                  <a:ext uri="{0D108BD9-81ED-4DB2-BD59-A6C34878D82A}">
                    <a16:rowId xmlns:a16="http://schemas.microsoft.com/office/drawing/2014/main" val="10002"/>
                  </a:ext>
                </a:extLst>
              </a:tr>
              <a:tr h="318525">
                <a:tc>
                  <a:txBody>
                    <a:bodyPr/>
                    <a:lstStyle/>
                    <a:p>
                      <a:r>
                        <a:rPr lang="en-US" sz="2000" dirty="0" smtClean="0"/>
                        <a:t>MSM</a:t>
                      </a:r>
                      <a:endParaRPr lang="en-US" sz="2000" dirty="0"/>
                    </a:p>
                  </a:txBody>
                  <a:tcPr/>
                </a:tc>
                <a:tc>
                  <a:txBody>
                    <a:bodyPr/>
                    <a:lstStyle/>
                    <a:p>
                      <a:r>
                        <a:rPr lang="en-US" sz="2000" dirty="0" smtClean="0"/>
                        <a:t>4.3</a:t>
                      </a:r>
                      <a:endParaRPr lang="en-US" sz="2000" dirty="0"/>
                    </a:p>
                  </a:txBody>
                  <a:tcPr/>
                </a:tc>
                <a:extLst>
                  <a:ext uri="{0D108BD9-81ED-4DB2-BD59-A6C34878D82A}">
                    <a16:rowId xmlns:a16="http://schemas.microsoft.com/office/drawing/2014/main" val="10003"/>
                  </a:ext>
                </a:extLst>
              </a:tr>
              <a:tr h="318525">
                <a:tc>
                  <a:txBody>
                    <a:bodyPr/>
                    <a:lstStyle/>
                    <a:p>
                      <a:r>
                        <a:rPr lang="en-US" sz="2000" dirty="0" smtClean="0"/>
                        <a:t>TG</a:t>
                      </a:r>
                      <a:endParaRPr lang="en-US" sz="2000" dirty="0"/>
                    </a:p>
                  </a:txBody>
                  <a:tcPr/>
                </a:tc>
                <a:tc>
                  <a:txBody>
                    <a:bodyPr/>
                    <a:lstStyle/>
                    <a:p>
                      <a:r>
                        <a:rPr lang="en-US" sz="2000" dirty="0" smtClean="0"/>
                        <a:t>7.5</a:t>
                      </a:r>
                      <a:endParaRPr lang="en-US" sz="2000" dirty="0"/>
                    </a:p>
                  </a:txBody>
                  <a:tcPr/>
                </a:tc>
                <a:extLst>
                  <a:ext uri="{0D108BD9-81ED-4DB2-BD59-A6C34878D82A}">
                    <a16:rowId xmlns:a16="http://schemas.microsoft.com/office/drawing/2014/main" val="10004"/>
                  </a:ext>
                </a:extLst>
              </a:tr>
              <a:tr h="318525">
                <a:tc>
                  <a:txBody>
                    <a:bodyPr/>
                    <a:lstStyle/>
                    <a:p>
                      <a:r>
                        <a:rPr lang="en-US" sz="2000" dirty="0" smtClean="0"/>
                        <a:t>IDU</a:t>
                      </a:r>
                      <a:endParaRPr lang="en-US" sz="2000" dirty="0"/>
                    </a:p>
                  </a:txBody>
                  <a:tcPr/>
                </a:tc>
                <a:tc>
                  <a:txBody>
                    <a:bodyPr/>
                    <a:lstStyle/>
                    <a:p>
                      <a:r>
                        <a:rPr lang="en-US" sz="2000" dirty="0" smtClean="0"/>
                        <a:t>9.9</a:t>
                      </a:r>
                      <a:endParaRPr lang="en-US" sz="2000"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4736" y="5877272"/>
            <a:ext cx="2773516" cy="1508105"/>
          </a:xfrm>
          <a:prstGeom prst="rect">
            <a:avLst/>
          </a:prstGeom>
          <a:noFill/>
        </p:spPr>
        <p:txBody>
          <a:bodyPr wrap="none" rtlCol="0">
            <a:spAutoFit/>
          </a:bodyPr>
          <a:lstStyle/>
          <a:p>
            <a:r>
              <a:rPr lang="en-US" sz="900" dirty="0" smtClean="0"/>
              <a:t>Source: NACO </a:t>
            </a:r>
            <a:r>
              <a:rPr lang="en-US" sz="900" dirty="0"/>
              <a:t>A</a:t>
            </a:r>
            <a:r>
              <a:rPr lang="en-US" sz="900" dirty="0" smtClean="0"/>
              <a:t>nnual report 2016-17</a:t>
            </a:r>
          </a:p>
          <a:p>
            <a:r>
              <a:rPr lang="en-US" sz="900" b="1" dirty="0"/>
              <a:t>HIV/AIDS in India: an overview of the Indian epidemic</a:t>
            </a:r>
          </a:p>
          <a:p>
            <a:r>
              <a:rPr lang="en-US" sz="900" dirty="0">
                <a:hlinkClick r:id="rId2"/>
              </a:rPr>
              <a:t>RS </a:t>
            </a:r>
            <a:r>
              <a:rPr lang="en-US" sz="900" dirty="0" err="1">
                <a:hlinkClick r:id="rId2"/>
              </a:rPr>
              <a:t>Paranjape</a:t>
            </a:r>
            <a:r>
              <a:rPr lang="en-US" sz="900" dirty="0"/>
              <a:t> </a:t>
            </a:r>
          </a:p>
          <a:p>
            <a:r>
              <a:rPr lang="en-US" sz="900" dirty="0"/>
              <a:t> </a:t>
            </a:r>
            <a:r>
              <a:rPr lang="en-US" sz="900" dirty="0">
                <a:hlinkClick r:id="rId3"/>
              </a:rPr>
              <a:t>SJ </a:t>
            </a:r>
            <a:r>
              <a:rPr lang="en-US" sz="900" dirty="0" err="1">
                <a:hlinkClick r:id="rId3"/>
              </a:rPr>
              <a:t>Challacombe</a:t>
            </a:r>
            <a:endParaRPr lang="en-US" sz="900" dirty="0"/>
          </a:p>
          <a:p>
            <a:r>
              <a:rPr lang="en-US" sz="900" dirty="0"/>
              <a:t>First published: 25 April 2016</a:t>
            </a:r>
          </a:p>
          <a:p>
            <a:r>
              <a:rPr lang="en-US" sz="900" dirty="0"/>
              <a:t> </a:t>
            </a:r>
            <a:r>
              <a:rPr lang="en-US" sz="900" b="1" dirty="0">
                <a:hlinkClick r:id="rId4"/>
              </a:rPr>
              <a:t>https://doi.org/10.1111/odi.12457</a:t>
            </a:r>
            <a:endParaRPr lang="en-US" sz="900" dirty="0"/>
          </a:p>
          <a:p>
            <a:r>
              <a:rPr lang="en-US" sz="2000" dirty="0"/>
              <a:t> </a:t>
            </a:r>
          </a:p>
          <a:p>
            <a:endParaRPr lang="en-US" dirty="0"/>
          </a:p>
        </p:txBody>
      </p:sp>
      <p:sp>
        <p:nvSpPr>
          <p:cNvPr id="3" name="Rectangle 2"/>
          <p:cNvSpPr/>
          <p:nvPr/>
        </p:nvSpPr>
        <p:spPr>
          <a:xfrm>
            <a:off x="395536" y="827420"/>
            <a:ext cx="1101584" cy="369332"/>
          </a:xfrm>
          <a:prstGeom prst="rect">
            <a:avLst/>
          </a:prstGeom>
        </p:spPr>
        <p:txBody>
          <a:bodyPr wrap="none">
            <a:spAutoFit/>
          </a:bodyPr>
          <a:lstStyle/>
          <a:p>
            <a:r>
              <a:rPr lang="en-US" b="1" dirty="0"/>
              <a:t>(2014-15)</a:t>
            </a:r>
            <a:endParaRPr lang="en-IN"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5377" y="4173600"/>
            <a:ext cx="6188623" cy="2647122"/>
          </a:xfrm>
          <a:prstGeom prst="rect">
            <a:avLst/>
          </a:prstGeom>
        </p:spPr>
      </p:pic>
      <p:sp>
        <p:nvSpPr>
          <p:cNvPr id="7" name="Rectangle 6"/>
          <p:cNvSpPr/>
          <p:nvPr/>
        </p:nvSpPr>
        <p:spPr>
          <a:xfrm>
            <a:off x="5868144" y="3799969"/>
            <a:ext cx="1180195" cy="369332"/>
          </a:xfrm>
          <a:prstGeom prst="rect">
            <a:avLst/>
          </a:prstGeom>
        </p:spPr>
        <p:txBody>
          <a:bodyPr wrap="none">
            <a:spAutoFit/>
          </a:bodyPr>
          <a:lstStyle/>
          <a:p>
            <a:r>
              <a:rPr lang="en-US" b="1" dirty="0" err="1" smtClean="0"/>
              <a:t>Upto</a:t>
            </a:r>
            <a:r>
              <a:rPr lang="en-US" b="1" dirty="0" smtClean="0"/>
              <a:t> 2013</a:t>
            </a:r>
            <a:endParaRPr lang="en-IN" dirty="0"/>
          </a:p>
        </p:txBody>
      </p:sp>
    </p:spTree>
    <p:extLst>
      <p:ext uri="{BB962C8B-B14F-4D97-AF65-F5344CB8AC3E}">
        <p14:creationId xmlns:p14="http://schemas.microsoft.com/office/powerpoint/2010/main" val="36654872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230" y="4049688"/>
            <a:ext cx="8229600" cy="2808312"/>
          </a:xfrm>
        </p:spPr>
        <p:txBody>
          <a:bodyPr>
            <a:normAutofit lnSpcReduction="10000"/>
          </a:bodyPr>
          <a:lstStyle/>
          <a:p>
            <a:pPr marL="0" indent="0" algn="ctr">
              <a:buNone/>
            </a:pPr>
            <a:r>
              <a:rPr lang="en-IN" dirty="0"/>
              <a:t>Though the overall national prevalence is low, six states have reached high prevalence (&gt;1%): Manipur, Nagaland, Andhra Pradesh, Tamil Nadu, Karnataka and Maharashtra. Certain districts in Goa and Gujarat have also reported high prevalence.</a:t>
            </a:r>
          </a:p>
        </p:txBody>
      </p:sp>
      <p:pic>
        <p:nvPicPr>
          <p:cNvPr id="4" name="Picture 3"/>
          <p:cNvPicPr>
            <a:picLocks noChangeAspect="1"/>
          </p:cNvPicPr>
          <p:nvPr/>
        </p:nvPicPr>
        <p:blipFill>
          <a:blip r:embed="rId3"/>
          <a:stretch>
            <a:fillRect/>
          </a:stretch>
        </p:blipFill>
        <p:spPr>
          <a:xfrm>
            <a:off x="894148" y="35205"/>
            <a:ext cx="7570854" cy="3888432"/>
          </a:xfrm>
          <a:prstGeom prst="rect">
            <a:avLst/>
          </a:prstGeom>
        </p:spPr>
      </p:pic>
    </p:spTree>
    <p:extLst>
      <p:ext uri="{BB962C8B-B14F-4D97-AF65-F5344CB8AC3E}">
        <p14:creationId xmlns:p14="http://schemas.microsoft.com/office/powerpoint/2010/main" val="3215282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categorization</a:t>
            </a:r>
            <a:endParaRPr lang="en-IN" dirty="0"/>
          </a:p>
        </p:txBody>
      </p:sp>
      <p:sp>
        <p:nvSpPr>
          <p:cNvPr id="3" name="Content Placeholder 2"/>
          <p:cNvSpPr>
            <a:spLocks noGrp="1"/>
          </p:cNvSpPr>
          <p:nvPr>
            <p:ph idx="1"/>
          </p:nvPr>
        </p:nvSpPr>
        <p:spPr/>
        <p:txBody>
          <a:bodyPr>
            <a:normAutofit fontScale="85000" lnSpcReduction="10000"/>
          </a:bodyPr>
          <a:lstStyle/>
          <a:p>
            <a:r>
              <a:rPr lang="en-US" i="1" dirty="0"/>
              <a:t>Generalized/High‐prevalence States</a:t>
            </a:r>
            <a:r>
              <a:rPr lang="en-US" dirty="0"/>
              <a:t>: where ‘transmission is sustained outside core groups’ and the prevalence among pregnant women is consistently over 1%.</a:t>
            </a:r>
          </a:p>
          <a:p>
            <a:r>
              <a:rPr lang="en-US" i="1" dirty="0"/>
              <a:t>Concentrated</a:t>
            </a:r>
            <a:r>
              <a:rPr lang="en-US" b="1" dirty="0"/>
              <a:t>:</a:t>
            </a:r>
            <a:r>
              <a:rPr lang="en-US" dirty="0"/>
              <a:t> where ‘transmission is not sustained outside core groups’ and the prevalence among pregnant women is below 1%, but core groups at high risk have prevalence &gt;5% and</a:t>
            </a:r>
          </a:p>
          <a:p>
            <a:r>
              <a:rPr lang="en-US" i="1" dirty="0"/>
              <a:t>Low‐level:</a:t>
            </a:r>
            <a:r>
              <a:rPr lang="en-US" dirty="0"/>
              <a:t> where the prevalence in high‐risk groups is &lt;5% and prevalence among pregnant women &lt;1%</a:t>
            </a:r>
          </a:p>
          <a:p>
            <a:endParaRPr lang="en-IN" dirty="0"/>
          </a:p>
        </p:txBody>
      </p:sp>
    </p:spTree>
    <p:extLst>
      <p:ext uri="{BB962C8B-B14F-4D97-AF65-F5344CB8AC3E}">
        <p14:creationId xmlns:p14="http://schemas.microsoft.com/office/powerpoint/2010/main" val="3873168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District categorization</a:t>
            </a:r>
            <a:endParaRPr lang="en-IN" dirty="0"/>
          </a:p>
        </p:txBody>
      </p:sp>
      <p:sp>
        <p:nvSpPr>
          <p:cNvPr id="3" name="Content Placeholder 2"/>
          <p:cNvSpPr>
            <a:spLocks noGrp="1"/>
          </p:cNvSpPr>
          <p:nvPr>
            <p:ph idx="1"/>
          </p:nvPr>
        </p:nvSpPr>
        <p:spPr/>
        <p:txBody>
          <a:bodyPr>
            <a:normAutofit fontScale="70000" lnSpcReduction="20000"/>
          </a:bodyPr>
          <a:lstStyle/>
          <a:p>
            <a:r>
              <a:rPr lang="en-US" i="1" dirty="0"/>
              <a:t>Category A:</a:t>
            </a:r>
            <a:r>
              <a:rPr lang="en-US" dirty="0"/>
              <a:t> &gt;1% ANC prevalence in district in any of the sites in the last 3 years.</a:t>
            </a:r>
          </a:p>
          <a:p>
            <a:r>
              <a:rPr lang="en-US" i="1" dirty="0"/>
              <a:t>Category B:</a:t>
            </a:r>
            <a:r>
              <a:rPr lang="en-US" dirty="0"/>
              <a:t> &lt;1% ANC prevalence in all the sites during last 3 years with &gt;5% prevalence in any HRG site (STD/FSW/MSM/IDU).</a:t>
            </a:r>
          </a:p>
          <a:p>
            <a:r>
              <a:rPr lang="en-US" i="1" dirty="0"/>
              <a:t>Category C:</a:t>
            </a:r>
            <a:r>
              <a:rPr lang="en-US" dirty="0"/>
              <a:t> &lt;1% ANC prevalence in all sites during last 3 years with &lt;5% in all HRG sites, with known hot spots (Migrants, truckers, large aggregation of factory workers, etc.).</a:t>
            </a:r>
          </a:p>
          <a:p>
            <a:r>
              <a:rPr lang="en-US" i="1" dirty="0"/>
              <a:t>Category D:</a:t>
            </a:r>
            <a:r>
              <a:rPr lang="en-US" dirty="0"/>
              <a:t> &lt;1% ANC prevalence in all sites during last 3 years with &lt;5% in all HRG sites with no known hot spots OR no or poor HIV data.</a:t>
            </a:r>
          </a:p>
          <a:p>
            <a:r>
              <a:rPr lang="en-US" dirty="0"/>
              <a:t>(ANC: Antenatal Clinic; HRG: High‐risk Group; STD: Sexually Transmitted Disease; FSW: Female Sex Worker; MSM: Men who have Sex with Men; IDU: Injecting Drug User.)</a:t>
            </a:r>
          </a:p>
          <a:p>
            <a:endParaRPr lang="en-IN" dirty="0"/>
          </a:p>
        </p:txBody>
      </p:sp>
    </p:spTree>
    <p:extLst>
      <p:ext uri="{BB962C8B-B14F-4D97-AF65-F5344CB8AC3E}">
        <p14:creationId xmlns:p14="http://schemas.microsoft.com/office/powerpoint/2010/main" val="760997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0"/>
            <a:ext cx="8229600" cy="1143000"/>
          </a:xfrm>
        </p:spPr>
        <p:txBody>
          <a:bodyPr>
            <a:normAutofit/>
          </a:bodyPr>
          <a:lstStyle/>
          <a:p>
            <a:r>
              <a:rPr lang="en-US" sz="2800" b="1" dirty="0" smtClean="0"/>
              <a:t>Epidemiological trend of HIV/AIDS </a:t>
            </a:r>
            <a:endParaRPr lang="en-IN" sz="2800" b="1" dirty="0"/>
          </a:p>
        </p:txBody>
      </p:sp>
      <p:graphicFrame>
        <p:nvGraphicFramePr>
          <p:cNvPr id="4" name="Diagram 3"/>
          <p:cNvGraphicFramePr/>
          <p:nvPr>
            <p:extLst>
              <p:ext uri="{D42A27DB-BD31-4B8C-83A1-F6EECF244321}">
                <p14:modId xmlns:p14="http://schemas.microsoft.com/office/powerpoint/2010/main" val="2656673967"/>
              </p:ext>
            </p:extLst>
          </p:nvPr>
        </p:nvGraphicFramePr>
        <p:xfrm>
          <a:off x="3995936" y="1387466"/>
          <a:ext cx="5184576" cy="4956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395536" y="5912658"/>
            <a:ext cx="8982744" cy="738664"/>
          </a:xfrm>
          <a:prstGeom prst="rect">
            <a:avLst/>
          </a:prstGeom>
        </p:spPr>
        <p:txBody>
          <a:bodyPr wrap="square">
            <a:spAutoFit/>
          </a:bodyPr>
          <a:lstStyle/>
          <a:p>
            <a:pPr fontAlgn="base"/>
            <a:r>
              <a:rPr lang="en-US" sz="1400" dirty="0"/>
              <a:t>Source: The Evolution Of </a:t>
            </a:r>
            <a:r>
              <a:rPr lang="en-US" sz="1400" dirty="0" err="1"/>
              <a:t>Nacp</a:t>
            </a:r>
            <a:r>
              <a:rPr lang="en-US" sz="1400" dirty="0"/>
              <a:t>: India's Attempt At Controlling The </a:t>
            </a:r>
            <a:r>
              <a:rPr lang="en-US" sz="1400" dirty="0" err="1"/>
              <a:t>Hiv</a:t>
            </a:r>
            <a:r>
              <a:rPr lang="en-US" sz="1400" dirty="0"/>
              <a:t>/ Aids Epidemic 7(1):7-9 · January 2018 </a:t>
            </a:r>
            <a:endParaRPr lang="en-US" sz="1400" b="1" dirty="0" smtClean="0"/>
          </a:p>
          <a:p>
            <a:pPr fontAlgn="base"/>
            <a:r>
              <a:rPr lang="en-US" sz="1400" b="1" dirty="0" smtClean="0"/>
              <a:t>HIV </a:t>
            </a:r>
            <a:r>
              <a:rPr lang="en-US" sz="1400" b="1" dirty="0"/>
              <a:t>mortality and infection in India: estimates from nationally representative mortality survey of 1.1 million homes</a:t>
            </a:r>
          </a:p>
          <a:p>
            <a:r>
              <a:rPr lang="en-US" sz="1400" i="1" dirty="0"/>
              <a:t>BMJ</a:t>
            </a:r>
            <a:r>
              <a:rPr lang="en-US" sz="1400" dirty="0"/>
              <a:t> 2010; 340 </a:t>
            </a:r>
            <a:r>
              <a:rPr lang="en-US" sz="1400" dirty="0" err="1"/>
              <a:t>doi</a:t>
            </a:r>
            <a:r>
              <a:rPr lang="en-US" sz="1400" dirty="0"/>
              <a:t>: </a:t>
            </a:r>
            <a:r>
              <a:rPr lang="en-US" sz="1400" dirty="0">
                <a:hlinkClick r:id="rId8"/>
              </a:rPr>
              <a:t>https://doi.org/10.1136/bmj.c621</a:t>
            </a:r>
            <a:r>
              <a:rPr lang="en-US" sz="1400" dirty="0"/>
              <a:t> (Published 23 February 2010)Cite this as: </a:t>
            </a:r>
            <a:r>
              <a:rPr lang="en-US" sz="1400" i="1" dirty="0"/>
              <a:t>BMJ</a:t>
            </a:r>
            <a:r>
              <a:rPr lang="en-US" sz="1400" dirty="0"/>
              <a:t> 2010;340:c621</a:t>
            </a:r>
            <a:endParaRPr lang="en-IN" sz="1400" dirty="0"/>
          </a:p>
        </p:txBody>
      </p:sp>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t="4337" r="2988"/>
          <a:stretch/>
        </p:blipFill>
        <p:spPr>
          <a:xfrm>
            <a:off x="0" y="914400"/>
            <a:ext cx="3946358" cy="4890864"/>
          </a:xfrm>
          <a:prstGeom prst="rect">
            <a:avLst/>
          </a:prstGeom>
        </p:spPr>
      </p:pic>
    </p:spTree>
    <p:extLst>
      <p:ext uri="{BB962C8B-B14F-4D97-AF65-F5344CB8AC3E}">
        <p14:creationId xmlns:p14="http://schemas.microsoft.com/office/powerpoint/2010/main" val="41076254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70477308"/>
              </p:ext>
            </p:extLst>
          </p:nvPr>
        </p:nvGraphicFramePr>
        <p:xfrm>
          <a:off x="179512" y="980728"/>
          <a:ext cx="8507288" cy="5145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p:cNvSpPr>
            <a:spLocks noGrp="1"/>
          </p:cNvSpPr>
          <p:nvPr>
            <p:ph type="title"/>
          </p:nvPr>
        </p:nvSpPr>
        <p:spPr>
          <a:xfrm>
            <a:off x="395536" y="11266"/>
            <a:ext cx="8229600" cy="1143000"/>
          </a:xfrm>
        </p:spPr>
        <p:txBody>
          <a:bodyPr>
            <a:normAutofit/>
          </a:bodyPr>
          <a:lstStyle/>
          <a:p>
            <a:pPr algn="ctr"/>
            <a:r>
              <a:rPr lang="en-US" sz="2800" b="1" dirty="0" smtClean="0">
                <a:latin typeface="+mn-lt"/>
              </a:rPr>
              <a:t>Stakeholders</a:t>
            </a:r>
            <a:endParaRPr lang="en-US" sz="2800" b="1" dirty="0">
              <a:latin typeface="+mn-lt"/>
            </a:endParaRPr>
          </a:p>
        </p:txBody>
      </p:sp>
    </p:spTree>
    <p:extLst>
      <p:ext uri="{BB962C8B-B14F-4D97-AF65-F5344CB8AC3E}">
        <p14:creationId xmlns:p14="http://schemas.microsoft.com/office/powerpoint/2010/main" val="38661715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372" y="8531"/>
            <a:ext cx="8291264" cy="706090"/>
          </a:xfrm>
        </p:spPr>
        <p:txBody>
          <a:bodyPr>
            <a:normAutofit/>
          </a:bodyPr>
          <a:lstStyle/>
          <a:p>
            <a:r>
              <a:rPr lang="en-US" sz="2800" b="1" dirty="0" smtClean="0"/>
              <a:t>NACP approaches in each phase </a:t>
            </a:r>
            <a:endParaRPr lang="en-IN" sz="28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79545662"/>
              </p:ext>
            </p:extLst>
          </p:nvPr>
        </p:nvGraphicFramePr>
        <p:xfrm>
          <a:off x="0" y="948283"/>
          <a:ext cx="8892480" cy="576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30393" y="1379209"/>
            <a:ext cx="1080120" cy="369332"/>
          </a:xfrm>
          <a:prstGeom prst="rect">
            <a:avLst/>
          </a:prstGeom>
          <a:noFill/>
        </p:spPr>
        <p:txBody>
          <a:bodyPr wrap="square" rtlCol="0">
            <a:spAutoFit/>
          </a:bodyPr>
          <a:lstStyle/>
          <a:p>
            <a:r>
              <a:rPr lang="en-US" b="1" dirty="0" smtClean="0">
                <a:solidFill>
                  <a:srgbClr val="FF0000"/>
                </a:solidFill>
              </a:rPr>
              <a:t>NACP-I</a:t>
            </a:r>
            <a:endParaRPr lang="en-IN" b="1" dirty="0">
              <a:solidFill>
                <a:srgbClr val="FF0000"/>
              </a:solidFill>
            </a:endParaRPr>
          </a:p>
        </p:txBody>
      </p:sp>
      <p:sp>
        <p:nvSpPr>
          <p:cNvPr id="6" name="TextBox 5"/>
          <p:cNvSpPr txBox="1"/>
          <p:nvPr/>
        </p:nvSpPr>
        <p:spPr>
          <a:xfrm>
            <a:off x="1979712" y="971436"/>
            <a:ext cx="1080120" cy="369332"/>
          </a:xfrm>
          <a:prstGeom prst="rect">
            <a:avLst/>
          </a:prstGeom>
          <a:noFill/>
        </p:spPr>
        <p:txBody>
          <a:bodyPr wrap="square" rtlCol="0">
            <a:spAutoFit/>
          </a:bodyPr>
          <a:lstStyle/>
          <a:p>
            <a:r>
              <a:rPr lang="en-US" b="1" dirty="0" smtClean="0">
                <a:solidFill>
                  <a:srgbClr val="FF0000"/>
                </a:solidFill>
              </a:rPr>
              <a:t>NACP-II</a:t>
            </a:r>
            <a:endParaRPr lang="en-IN" b="1" dirty="0">
              <a:solidFill>
                <a:srgbClr val="FF0000"/>
              </a:solidFill>
            </a:endParaRPr>
          </a:p>
        </p:txBody>
      </p:sp>
      <p:sp>
        <p:nvSpPr>
          <p:cNvPr id="7" name="TextBox 6"/>
          <p:cNvSpPr txBox="1"/>
          <p:nvPr/>
        </p:nvSpPr>
        <p:spPr>
          <a:xfrm>
            <a:off x="3707904" y="834367"/>
            <a:ext cx="1080120" cy="369332"/>
          </a:xfrm>
          <a:prstGeom prst="rect">
            <a:avLst/>
          </a:prstGeom>
          <a:noFill/>
        </p:spPr>
        <p:txBody>
          <a:bodyPr wrap="square" rtlCol="0">
            <a:spAutoFit/>
          </a:bodyPr>
          <a:lstStyle/>
          <a:p>
            <a:r>
              <a:rPr lang="en-US" b="1" dirty="0" smtClean="0">
                <a:solidFill>
                  <a:srgbClr val="FF0000"/>
                </a:solidFill>
              </a:rPr>
              <a:t>NACP-III</a:t>
            </a:r>
            <a:endParaRPr lang="en-IN" b="1" dirty="0">
              <a:solidFill>
                <a:srgbClr val="FF0000"/>
              </a:solidFill>
            </a:endParaRPr>
          </a:p>
        </p:txBody>
      </p:sp>
      <p:sp>
        <p:nvSpPr>
          <p:cNvPr id="8" name="TextBox 7"/>
          <p:cNvSpPr txBox="1"/>
          <p:nvPr/>
        </p:nvSpPr>
        <p:spPr>
          <a:xfrm>
            <a:off x="6588224" y="649701"/>
            <a:ext cx="1080120" cy="369332"/>
          </a:xfrm>
          <a:prstGeom prst="rect">
            <a:avLst/>
          </a:prstGeom>
          <a:noFill/>
        </p:spPr>
        <p:txBody>
          <a:bodyPr wrap="square" rtlCol="0">
            <a:spAutoFit/>
          </a:bodyPr>
          <a:lstStyle/>
          <a:p>
            <a:r>
              <a:rPr lang="en-US" b="1" dirty="0" smtClean="0">
                <a:solidFill>
                  <a:srgbClr val="FF0000"/>
                </a:solidFill>
              </a:rPr>
              <a:t>NACP-IV</a:t>
            </a:r>
            <a:endParaRPr lang="en-IN" b="1" dirty="0">
              <a:solidFill>
                <a:srgbClr val="FF0000"/>
              </a:solidFill>
            </a:endParaRPr>
          </a:p>
        </p:txBody>
      </p:sp>
    </p:spTree>
    <p:extLst>
      <p:ext uri="{BB962C8B-B14F-4D97-AF65-F5344CB8AC3E}">
        <p14:creationId xmlns:p14="http://schemas.microsoft.com/office/powerpoint/2010/main" val="16104399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10" dirty="0" smtClean="0">
                <a:cs typeface="Tahoma"/>
              </a:rPr>
              <a:t>Lessons </a:t>
            </a:r>
            <a:r>
              <a:rPr lang="en-US" sz="2800" b="1" spc="10" dirty="0">
                <a:cs typeface="Tahoma"/>
              </a:rPr>
              <a:t>learnt from Phase </a:t>
            </a:r>
            <a:r>
              <a:rPr lang="en-US" sz="2800" b="1" spc="10" dirty="0" smtClean="0">
                <a:cs typeface="Tahoma"/>
              </a:rPr>
              <a:t>I &amp; II &amp; III</a:t>
            </a:r>
            <a:r>
              <a:rPr lang="en-US" sz="2800" b="1" dirty="0">
                <a:cs typeface="Tahoma"/>
              </a:rPr>
              <a:t/>
            </a:r>
            <a:br>
              <a:rPr lang="en-US" sz="2800" b="1" dirty="0">
                <a:cs typeface="Tahoma"/>
              </a:rPr>
            </a:br>
            <a:endParaRPr lang="en-US" sz="2800" b="1" dirty="0"/>
          </a:p>
        </p:txBody>
      </p:sp>
      <p:sp>
        <p:nvSpPr>
          <p:cNvPr id="3" name="Content Placeholder 2"/>
          <p:cNvSpPr>
            <a:spLocks noGrp="1"/>
          </p:cNvSpPr>
          <p:nvPr>
            <p:ph idx="1"/>
          </p:nvPr>
        </p:nvSpPr>
        <p:spPr/>
        <p:txBody>
          <a:bodyPr>
            <a:normAutofit fontScale="92500" lnSpcReduction="10000"/>
          </a:bodyPr>
          <a:lstStyle/>
          <a:p>
            <a:pPr marL="0" indent="0">
              <a:lnSpc>
                <a:spcPct val="100000"/>
              </a:lnSpc>
              <a:buNone/>
            </a:pPr>
            <a:r>
              <a:rPr lang="en-US" sz="2800" spc="10" dirty="0">
                <a:latin typeface="+mj-lt"/>
                <a:cs typeface="Arial Narrow"/>
              </a:rPr>
              <a:t>The epidemic continues to progress with the </a:t>
            </a:r>
            <a:r>
              <a:rPr lang="en-US" sz="2800" spc="10" dirty="0" smtClean="0">
                <a:latin typeface="+mj-lt"/>
                <a:cs typeface="Arial Narrow"/>
              </a:rPr>
              <a:t>following</a:t>
            </a:r>
            <a:r>
              <a:rPr lang="en-US" sz="2800" dirty="0" smtClean="0">
                <a:latin typeface="+mj-lt"/>
                <a:cs typeface="Arial Narrow"/>
              </a:rPr>
              <a:t> </a:t>
            </a:r>
            <a:r>
              <a:rPr lang="en-US" sz="2800" spc="10" dirty="0" smtClean="0">
                <a:latin typeface="+mj-lt"/>
                <a:cs typeface="Arial Narrow"/>
              </a:rPr>
              <a:t>characteristics</a:t>
            </a:r>
            <a:endParaRPr lang="en-US" sz="2800" dirty="0">
              <a:latin typeface="+mj-lt"/>
              <a:cs typeface="Arial Narrow"/>
            </a:endParaRPr>
          </a:p>
          <a:p>
            <a:r>
              <a:rPr lang="en-US" sz="2800" spc="10" dirty="0">
                <a:latin typeface="+mj-lt"/>
                <a:cs typeface="Arial Narrow"/>
              </a:rPr>
              <a:t>High risk groups to low risk groups</a:t>
            </a:r>
            <a:endParaRPr lang="en-US" sz="2800" dirty="0">
              <a:latin typeface="+mj-lt"/>
              <a:cs typeface="Arial Narrow"/>
            </a:endParaRPr>
          </a:p>
          <a:p>
            <a:r>
              <a:rPr lang="en-US" sz="2800" spc="10" dirty="0">
                <a:latin typeface="+mj-lt"/>
                <a:cs typeface="Arial Narrow"/>
              </a:rPr>
              <a:t>Urban to rural areas</a:t>
            </a:r>
            <a:endParaRPr lang="en-US" sz="2800" dirty="0">
              <a:latin typeface="+mj-lt"/>
              <a:cs typeface="Arial Narrow"/>
            </a:endParaRPr>
          </a:p>
          <a:p>
            <a:r>
              <a:rPr lang="en-US" sz="2800" spc="10" dirty="0">
                <a:latin typeface="+mj-lt"/>
                <a:cs typeface="Arial Narrow"/>
              </a:rPr>
              <a:t>High prevalence states to all states</a:t>
            </a:r>
            <a:endParaRPr lang="en-US" sz="2800" dirty="0">
              <a:latin typeface="+mj-lt"/>
              <a:cs typeface="Arial Narrow"/>
            </a:endParaRPr>
          </a:p>
          <a:p>
            <a:r>
              <a:rPr lang="en-US" sz="2800" spc="10" dirty="0">
                <a:latin typeface="+mj-lt"/>
                <a:cs typeface="Arial Narrow"/>
              </a:rPr>
              <a:t>High vulnerability of young persons and </a:t>
            </a:r>
            <a:r>
              <a:rPr lang="en-US" sz="2800" spc="10" dirty="0" smtClean="0">
                <a:latin typeface="+mj-lt"/>
                <a:cs typeface="Arial Narrow"/>
              </a:rPr>
              <a:t>women</a:t>
            </a:r>
          </a:p>
          <a:p>
            <a:pPr marL="0" indent="0">
              <a:lnSpc>
                <a:spcPct val="100000"/>
              </a:lnSpc>
              <a:buNone/>
            </a:pPr>
            <a:endParaRPr lang="en-US" sz="2800" dirty="0">
              <a:latin typeface="+mj-lt"/>
              <a:cs typeface="Arial Narrow"/>
            </a:endParaRPr>
          </a:p>
          <a:p>
            <a:pPr marL="0" indent="0">
              <a:buNone/>
            </a:pPr>
            <a:r>
              <a:rPr lang="en-US" sz="2800" spc="10" dirty="0">
                <a:latin typeface="+mj-lt"/>
                <a:cs typeface="Arial Narrow"/>
              </a:rPr>
              <a:t>MSM and </a:t>
            </a:r>
            <a:r>
              <a:rPr lang="en-US" sz="2800" spc="10" dirty="0" smtClean="0">
                <a:latin typeface="+mj-lt"/>
                <a:cs typeface="Arial Narrow"/>
              </a:rPr>
              <a:t>IDUs did </a:t>
            </a:r>
            <a:r>
              <a:rPr lang="en-US" sz="2800" spc="10" dirty="0">
                <a:latin typeface="+mj-lt"/>
                <a:cs typeface="Arial Narrow"/>
              </a:rPr>
              <a:t>not received appropriate attention</a:t>
            </a:r>
          </a:p>
          <a:p>
            <a:pPr marL="0" indent="0">
              <a:lnSpc>
                <a:spcPct val="100000"/>
              </a:lnSpc>
              <a:buNone/>
            </a:pPr>
            <a:r>
              <a:rPr lang="en-US" sz="2800" spc="10" dirty="0">
                <a:latin typeface="+mj-lt"/>
                <a:cs typeface="Arial Narrow"/>
              </a:rPr>
              <a:t>Growing number of people living with HIV/AIDS </a:t>
            </a:r>
            <a:r>
              <a:rPr lang="en-US" sz="2800" spc="10" dirty="0" smtClean="0">
                <a:latin typeface="+mj-lt"/>
                <a:cs typeface="Arial Narrow"/>
              </a:rPr>
              <a:t>has</a:t>
            </a:r>
            <a:r>
              <a:rPr lang="en-US" sz="2800" dirty="0">
                <a:latin typeface="+mj-lt"/>
                <a:cs typeface="Arial Narrow"/>
              </a:rPr>
              <a:t> </a:t>
            </a:r>
            <a:r>
              <a:rPr lang="en-US" sz="2800" spc="10" dirty="0">
                <a:latin typeface="+mj-lt"/>
                <a:cs typeface="Arial Narrow"/>
              </a:rPr>
              <a:t>i</a:t>
            </a:r>
            <a:r>
              <a:rPr lang="en-US" sz="2800" spc="10" dirty="0" smtClean="0">
                <a:latin typeface="+mj-lt"/>
                <a:cs typeface="Arial Narrow"/>
              </a:rPr>
              <a:t>ncreased </a:t>
            </a:r>
            <a:r>
              <a:rPr lang="en-US" sz="2800" spc="10" dirty="0">
                <a:latin typeface="+mj-lt"/>
                <a:cs typeface="Arial Narrow"/>
              </a:rPr>
              <a:t>the need for </a:t>
            </a:r>
            <a:r>
              <a:rPr lang="en-US" sz="2800" spc="10" dirty="0" smtClean="0">
                <a:latin typeface="+mj-lt"/>
                <a:cs typeface="Arial Narrow"/>
              </a:rPr>
              <a:t>care, </a:t>
            </a:r>
            <a:r>
              <a:rPr lang="en-US" sz="2800" spc="10" dirty="0">
                <a:latin typeface="+mj-lt"/>
                <a:cs typeface="Arial Narrow"/>
              </a:rPr>
              <a:t>support and </a:t>
            </a:r>
            <a:r>
              <a:rPr lang="en-US" sz="2800" spc="10" dirty="0" smtClean="0">
                <a:latin typeface="+mj-lt"/>
                <a:cs typeface="Arial Narrow"/>
              </a:rPr>
              <a:t>treatment.</a:t>
            </a:r>
            <a:endParaRPr lang="en-US" sz="2800" dirty="0">
              <a:latin typeface="+mj-lt"/>
              <a:cs typeface="Arial Narrow"/>
            </a:endParaRPr>
          </a:p>
          <a:p>
            <a:endParaRPr lang="en-US" dirty="0">
              <a:solidFill>
                <a:srgbClr val="FF0000"/>
              </a:solidFill>
            </a:endParaRPr>
          </a:p>
        </p:txBody>
      </p:sp>
    </p:spTree>
    <p:extLst>
      <p:ext uri="{BB962C8B-B14F-4D97-AF65-F5344CB8AC3E}">
        <p14:creationId xmlns:p14="http://schemas.microsoft.com/office/powerpoint/2010/main" val="915425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1143000"/>
          </a:xfrm>
        </p:spPr>
        <p:txBody>
          <a:bodyPr/>
          <a:lstStyle/>
          <a:p>
            <a:r>
              <a:rPr lang="en-US" dirty="0" smtClean="0"/>
              <a:t>Content</a:t>
            </a:r>
            <a:endParaRPr lang="en-IN" dirty="0"/>
          </a:p>
        </p:txBody>
      </p:sp>
      <p:sp>
        <p:nvSpPr>
          <p:cNvPr id="5" name="Content Placeholder 2"/>
          <p:cNvSpPr>
            <a:spLocks noGrp="1"/>
          </p:cNvSpPr>
          <p:nvPr>
            <p:ph idx="1"/>
          </p:nvPr>
        </p:nvSpPr>
        <p:spPr>
          <a:xfrm>
            <a:off x="457200" y="1052736"/>
            <a:ext cx="8363272" cy="5256584"/>
          </a:xfrm>
        </p:spPr>
        <p:txBody>
          <a:bodyPr>
            <a:normAutofit fontScale="47500" lnSpcReduction="20000"/>
          </a:bodyPr>
          <a:lstStyle/>
          <a:p>
            <a:r>
              <a:rPr lang="en-US" b="1" dirty="0" smtClean="0"/>
              <a:t>History and burden of disease</a:t>
            </a:r>
          </a:p>
          <a:p>
            <a:r>
              <a:rPr lang="en-US" b="1" dirty="0" smtClean="0"/>
              <a:t>Timeline of the NACP</a:t>
            </a:r>
          </a:p>
          <a:p>
            <a:r>
              <a:rPr lang="en-US" b="1" dirty="0" smtClean="0"/>
              <a:t>Organizational structure of NACO ( 2014-MERGING WITH NHM)*</a:t>
            </a:r>
          </a:p>
          <a:p>
            <a:r>
              <a:rPr lang="en-US" b="1" dirty="0" smtClean="0"/>
              <a:t>Program components</a:t>
            </a:r>
          </a:p>
          <a:p>
            <a:pPr>
              <a:buFont typeface="Courier New" pitchFamily="49" charset="0"/>
              <a:buChar char="o"/>
            </a:pPr>
            <a:r>
              <a:rPr lang="en-US" sz="3100" dirty="0" smtClean="0"/>
              <a:t>Finance </a:t>
            </a:r>
          </a:p>
          <a:p>
            <a:pPr>
              <a:buFont typeface="Courier New" pitchFamily="49" charset="0"/>
              <a:buChar char="o"/>
            </a:pPr>
            <a:r>
              <a:rPr lang="en-US" sz="3100" dirty="0" smtClean="0"/>
              <a:t>Human resources</a:t>
            </a:r>
          </a:p>
          <a:p>
            <a:pPr>
              <a:buFont typeface="Courier New" pitchFamily="49" charset="0"/>
              <a:buChar char="o"/>
            </a:pPr>
            <a:r>
              <a:rPr lang="en-US" sz="3100" dirty="0" smtClean="0"/>
              <a:t>Infrastructure (LABS,ICTC-PTCTC)</a:t>
            </a:r>
          </a:p>
          <a:p>
            <a:pPr>
              <a:buFont typeface="Courier New" pitchFamily="49" charset="0"/>
              <a:buChar char="o"/>
            </a:pPr>
            <a:r>
              <a:rPr lang="en-US" sz="3100" dirty="0" smtClean="0"/>
              <a:t>Leadership/governance</a:t>
            </a:r>
          </a:p>
          <a:p>
            <a:pPr>
              <a:buFont typeface="Courier New" pitchFamily="49" charset="0"/>
              <a:buChar char="o"/>
            </a:pPr>
            <a:r>
              <a:rPr lang="en-US" sz="3100" dirty="0" smtClean="0"/>
              <a:t>Information system</a:t>
            </a:r>
          </a:p>
          <a:p>
            <a:pPr>
              <a:buFont typeface="Courier New" pitchFamily="49" charset="0"/>
              <a:buChar char="o"/>
            </a:pPr>
            <a:r>
              <a:rPr lang="en-US" sz="3100" dirty="0" smtClean="0"/>
              <a:t>Service delivery (disability, nutrition)</a:t>
            </a:r>
          </a:p>
          <a:p>
            <a:pPr>
              <a:buFont typeface="Courier New" pitchFamily="49" charset="0"/>
              <a:buChar char="o"/>
            </a:pPr>
            <a:r>
              <a:rPr lang="en-US" sz="3100" dirty="0" smtClean="0"/>
              <a:t>Supply</a:t>
            </a:r>
          </a:p>
          <a:p>
            <a:r>
              <a:rPr lang="en-US" b="1" dirty="0" smtClean="0"/>
              <a:t>Major stakeholders and their role vulnerable groups</a:t>
            </a:r>
          </a:p>
          <a:p>
            <a:r>
              <a:rPr lang="en-US" b="1" dirty="0" smtClean="0"/>
              <a:t>Laws</a:t>
            </a:r>
          </a:p>
          <a:p>
            <a:r>
              <a:rPr lang="en-US" b="1" dirty="0" smtClean="0"/>
              <a:t>Program achievements and GLOBAL+ NATIONAL (909090) goals</a:t>
            </a:r>
          </a:p>
          <a:p>
            <a:r>
              <a:rPr lang="en-US" b="1" dirty="0" smtClean="0"/>
              <a:t>NACP in the context of SDGs, NHP-2017, </a:t>
            </a:r>
            <a:r>
              <a:rPr lang="en-US" b="1" dirty="0" err="1" smtClean="0"/>
              <a:t>Ayushman</a:t>
            </a:r>
            <a:r>
              <a:rPr lang="en-US" b="1" dirty="0" smtClean="0"/>
              <a:t> Bharat (</a:t>
            </a:r>
            <a:r>
              <a:rPr lang="en-US" b="1" dirty="0" err="1" smtClean="0"/>
              <a:t>oope</a:t>
            </a:r>
            <a:r>
              <a:rPr lang="en-US" b="1" dirty="0" smtClean="0"/>
              <a:t>*1)</a:t>
            </a:r>
          </a:p>
          <a:p>
            <a:pPr marL="0" indent="0">
              <a:buNone/>
            </a:pPr>
            <a:r>
              <a:rPr lang="en-US" b="1" dirty="0" smtClean="0"/>
              <a:t>Laws anti-discrimination </a:t>
            </a:r>
            <a:r>
              <a:rPr lang="en-US" dirty="0"/>
              <a:t>s the Human Immunodeficiency Virus and Acquired Immune Deficiency Syndrome (Prevention and Control) Bill (the Bill) by </a:t>
            </a:r>
            <a:r>
              <a:rPr lang="en-US" dirty="0" err="1"/>
              <a:t>Ghulam</a:t>
            </a:r>
            <a:r>
              <a:rPr lang="en-US" dirty="0"/>
              <a:t> </a:t>
            </a:r>
            <a:r>
              <a:rPr lang="en-US" dirty="0" err="1"/>
              <a:t>Nabi</a:t>
            </a:r>
            <a:r>
              <a:rPr lang="en-US" dirty="0"/>
              <a:t> Azad</a:t>
            </a:r>
            <a:endParaRPr lang="en-US" b="1" dirty="0" smtClean="0"/>
          </a:p>
          <a:p>
            <a:r>
              <a:rPr lang="en-US" b="1" dirty="0" smtClean="0"/>
              <a:t>Emerging issues vis-à-vis NACP (AIDS act, </a:t>
            </a:r>
            <a:r>
              <a:rPr lang="en-US" b="1" dirty="0" err="1" smtClean="0"/>
              <a:t>unnao</a:t>
            </a:r>
            <a:r>
              <a:rPr lang="en-US" b="1" dirty="0" smtClean="0"/>
              <a:t> case-</a:t>
            </a:r>
            <a:r>
              <a:rPr lang="en-US" b="1" dirty="0" err="1" smtClean="0"/>
              <a:t>govt</a:t>
            </a:r>
            <a:r>
              <a:rPr lang="en-US" b="1" dirty="0" smtClean="0"/>
              <a:t> lethargy, </a:t>
            </a:r>
            <a:r>
              <a:rPr lang="en-US" b="1" dirty="0" err="1" smtClean="0"/>
              <a:t>hivdr</a:t>
            </a:r>
            <a:r>
              <a:rPr lang="en-US" b="1" dirty="0" smtClean="0"/>
              <a:t>, </a:t>
            </a:r>
            <a:r>
              <a:rPr lang="en-US" b="1" dirty="0" err="1" smtClean="0"/>
              <a:t>pharma</a:t>
            </a:r>
            <a:r>
              <a:rPr lang="en-US" b="1" dirty="0"/>
              <a:t> monopoly- https://economictimes.indiatimes.com/industry/healthcare/biotech/pharmaceuticals/activists-cry-foul-over-new-hiv-drug-monopoly/articleshow/56191981.cms</a:t>
            </a:r>
            <a:endParaRPr lang="en-US" b="1" dirty="0" smtClean="0"/>
          </a:p>
          <a:p>
            <a:endParaRPr lang="en-US" dirty="0" smtClean="0"/>
          </a:p>
          <a:p>
            <a:endParaRPr lang="en-US" dirty="0" smtClean="0"/>
          </a:p>
          <a:p>
            <a:endParaRPr lang="en-IN" dirty="0"/>
          </a:p>
        </p:txBody>
      </p:sp>
    </p:spTree>
    <p:extLst>
      <p:ext uri="{BB962C8B-B14F-4D97-AF65-F5344CB8AC3E}">
        <p14:creationId xmlns:p14="http://schemas.microsoft.com/office/powerpoint/2010/main" val="2945886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NACP-IV</a:t>
            </a:r>
            <a:endParaRPr lang="en-IN" dirty="0"/>
          </a:p>
        </p:txBody>
      </p:sp>
      <p:sp>
        <p:nvSpPr>
          <p:cNvPr id="3" name="Content Placeholder 2"/>
          <p:cNvSpPr>
            <a:spLocks noGrp="1"/>
          </p:cNvSpPr>
          <p:nvPr>
            <p:ph idx="1"/>
          </p:nvPr>
        </p:nvSpPr>
        <p:spPr/>
        <p:txBody>
          <a:bodyPr>
            <a:normAutofit fontScale="92500"/>
          </a:bodyPr>
          <a:lstStyle/>
          <a:p>
            <a:pPr marL="0" indent="0">
              <a:buNone/>
            </a:pPr>
            <a:r>
              <a:rPr lang="en-US" dirty="0"/>
              <a:t>T</a:t>
            </a:r>
            <a:r>
              <a:rPr lang="en-US" dirty="0" smtClean="0"/>
              <a:t>o </a:t>
            </a:r>
            <a:r>
              <a:rPr lang="en-US" dirty="0"/>
              <a:t>accelerate the process of epidemic reversal and further strengthen the epidemic response in India through a cautious and well-defined integration process over the five-year period, 2012- 2017</a:t>
            </a:r>
            <a:r>
              <a:rPr lang="en-US" dirty="0" smtClean="0"/>
              <a:t>.</a:t>
            </a:r>
          </a:p>
          <a:p>
            <a:pPr marL="0" indent="0">
              <a:buNone/>
            </a:pPr>
            <a:r>
              <a:rPr lang="en-US" dirty="0" smtClean="0"/>
              <a:t>Objectives: </a:t>
            </a:r>
          </a:p>
          <a:p>
            <a:r>
              <a:rPr lang="en-US" dirty="0" smtClean="0"/>
              <a:t>Reduce </a:t>
            </a:r>
            <a:r>
              <a:rPr lang="en-US" dirty="0"/>
              <a:t>new infections by 50% (2007 Baseline of NACP III)</a:t>
            </a:r>
          </a:p>
          <a:p>
            <a:r>
              <a:rPr lang="en-US" dirty="0" smtClean="0"/>
              <a:t>Comprehensive </a:t>
            </a:r>
            <a:r>
              <a:rPr lang="en-US" dirty="0"/>
              <a:t>care, support and treatment to all persons living with HIV/AIDS</a:t>
            </a:r>
          </a:p>
          <a:p>
            <a:pPr marL="0" indent="0">
              <a:buNone/>
            </a:pPr>
            <a:endParaRPr lang="en-IN" dirty="0"/>
          </a:p>
        </p:txBody>
      </p:sp>
    </p:spTree>
    <p:extLst>
      <p:ext uri="{BB962C8B-B14F-4D97-AF65-F5344CB8AC3E}">
        <p14:creationId xmlns:p14="http://schemas.microsoft.com/office/powerpoint/2010/main" val="2944622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902022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43408"/>
            <a:ext cx="7340593" cy="936104"/>
          </a:xfrm>
        </p:spPr>
        <p:txBody>
          <a:bodyPr>
            <a:normAutofit/>
          </a:bodyPr>
          <a:lstStyle/>
          <a:p>
            <a:r>
              <a:rPr lang="en-US" sz="2800" b="1" dirty="0" smtClean="0"/>
              <a:t>NACO organizational structure</a:t>
            </a:r>
            <a:endParaRPr lang="en-IN" sz="28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14631"/>
            <a:ext cx="8388425" cy="5923666"/>
          </a:xfrm>
        </p:spPr>
      </p:pic>
      <p:sp>
        <p:nvSpPr>
          <p:cNvPr id="3" name="TextBox 2"/>
          <p:cNvSpPr txBox="1"/>
          <p:nvPr/>
        </p:nvSpPr>
        <p:spPr>
          <a:xfrm rot="21015152">
            <a:off x="162676" y="3120794"/>
            <a:ext cx="2090427" cy="369332"/>
          </a:xfrm>
          <a:prstGeom prst="rect">
            <a:avLst/>
          </a:prstGeom>
          <a:solidFill>
            <a:schemeClr val="tx2">
              <a:lumMod val="60000"/>
              <a:lumOff val="40000"/>
            </a:schemeClr>
          </a:solidFill>
        </p:spPr>
        <p:txBody>
          <a:bodyPr wrap="square" rtlCol="0">
            <a:spAutoFit/>
          </a:bodyPr>
          <a:lstStyle/>
          <a:p>
            <a:r>
              <a:rPr lang="en-US" b="1" dirty="0" smtClean="0"/>
              <a:t>Divisions in NACO</a:t>
            </a:r>
            <a:endParaRPr lang="en-IN" b="1" dirty="0"/>
          </a:p>
        </p:txBody>
      </p:sp>
      <p:cxnSp>
        <p:nvCxnSpPr>
          <p:cNvPr id="6" name="Straight Arrow Connector 5"/>
          <p:cNvCxnSpPr/>
          <p:nvPr/>
        </p:nvCxnSpPr>
        <p:spPr>
          <a:xfrm flipH="1">
            <a:off x="1570765" y="3531975"/>
            <a:ext cx="216024"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267291" y="3558750"/>
            <a:ext cx="216024"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788024" y="3632448"/>
            <a:ext cx="216024"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041993" y="3604231"/>
            <a:ext cx="216024"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652120" y="3583902"/>
            <a:ext cx="216024"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452320" y="3531975"/>
            <a:ext cx="216024"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516216" y="3603420"/>
            <a:ext cx="216024"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3" name="Diagram 12"/>
          <p:cNvGraphicFramePr/>
          <p:nvPr>
            <p:extLst>
              <p:ext uri="{D42A27DB-BD31-4B8C-83A1-F6EECF244321}">
                <p14:modId xmlns:p14="http://schemas.microsoft.com/office/powerpoint/2010/main" val="2951759453"/>
              </p:ext>
            </p:extLst>
          </p:nvPr>
        </p:nvGraphicFramePr>
        <p:xfrm>
          <a:off x="5256076" y="223581"/>
          <a:ext cx="4824536" cy="36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5535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5565304" cy="1143000"/>
          </a:xfrm>
        </p:spPr>
        <p:txBody>
          <a:bodyPr>
            <a:normAutofit/>
          </a:bodyPr>
          <a:lstStyle/>
          <a:p>
            <a:r>
              <a:rPr lang="en-US" sz="2800" b="1" dirty="0" smtClean="0"/>
              <a:t>Intersections with other health departments</a:t>
            </a:r>
            <a:endParaRPr lang="en-IN" sz="28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93993938"/>
              </p:ext>
            </p:extLst>
          </p:nvPr>
        </p:nvGraphicFramePr>
        <p:xfrm>
          <a:off x="1835696" y="1484784"/>
          <a:ext cx="5915000" cy="4641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25593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 y="781328"/>
            <a:ext cx="9125011"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755576" y="116632"/>
            <a:ext cx="7340593" cy="9361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t>Service delivery</a:t>
            </a:r>
            <a:endParaRPr lang="en-IN" sz="2800" b="1" dirty="0"/>
          </a:p>
        </p:txBody>
      </p:sp>
    </p:spTree>
    <p:extLst>
      <p:ext uri="{BB962C8B-B14F-4D97-AF65-F5344CB8AC3E}">
        <p14:creationId xmlns:p14="http://schemas.microsoft.com/office/powerpoint/2010/main" val="2727279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5576" y="116632"/>
            <a:ext cx="7340593" cy="93610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t>Infrastructure</a:t>
            </a:r>
            <a:endParaRPr lang="en-IN" sz="2800" b="1"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608670"/>
            <a:ext cx="7578725" cy="5942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65632" y="6562506"/>
            <a:ext cx="4320480" cy="276999"/>
          </a:xfrm>
          <a:prstGeom prst="rect">
            <a:avLst/>
          </a:prstGeom>
          <a:noFill/>
        </p:spPr>
        <p:txBody>
          <a:bodyPr wrap="square" rtlCol="0">
            <a:spAutoFit/>
          </a:bodyPr>
          <a:lstStyle/>
          <a:p>
            <a:r>
              <a:rPr lang="en-US" sz="1200" dirty="0" smtClean="0"/>
              <a:t>Park textbook of Preventive and Social medicine, 22</a:t>
            </a:r>
            <a:r>
              <a:rPr lang="en-US" sz="1200" baseline="30000" dirty="0" smtClean="0"/>
              <a:t>nd</a:t>
            </a:r>
            <a:r>
              <a:rPr lang="en-US" sz="1200" dirty="0" smtClean="0"/>
              <a:t> edition</a:t>
            </a:r>
            <a:endParaRPr lang="en-IN" sz="1200" dirty="0"/>
          </a:p>
        </p:txBody>
      </p:sp>
    </p:spTree>
    <p:extLst>
      <p:ext uri="{BB962C8B-B14F-4D97-AF65-F5344CB8AC3E}">
        <p14:creationId xmlns:p14="http://schemas.microsoft.com/office/powerpoint/2010/main" val="1683097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5192" y="20016"/>
            <a:ext cx="7859216" cy="744688"/>
          </a:xfrm>
        </p:spPr>
        <p:txBody>
          <a:bodyPr>
            <a:normAutofit/>
          </a:bodyPr>
          <a:lstStyle/>
          <a:p>
            <a:r>
              <a:rPr lang="en-US" sz="2800" b="1" dirty="0" smtClean="0"/>
              <a:t>The HIV testing, counseling and treatment services</a:t>
            </a:r>
            <a:endParaRPr lang="en-US" sz="2800" b="1" dirty="0"/>
          </a:p>
        </p:txBody>
      </p:sp>
      <p:sp>
        <p:nvSpPr>
          <p:cNvPr id="7" name="TextBox 6"/>
          <p:cNvSpPr txBox="1"/>
          <p:nvPr/>
        </p:nvSpPr>
        <p:spPr>
          <a:xfrm>
            <a:off x="262481" y="692696"/>
            <a:ext cx="8496944" cy="6494085"/>
          </a:xfrm>
          <a:prstGeom prst="rect">
            <a:avLst/>
          </a:prstGeom>
          <a:noFill/>
        </p:spPr>
        <p:txBody>
          <a:bodyPr wrap="square" rtlCol="0">
            <a:spAutoFit/>
          </a:bodyPr>
          <a:lstStyle/>
          <a:p>
            <a:pPr marL="342900" indent="-342900">
              <a:buAutoNum type="arabicPeriod"/>
            </a:pPr>
            <a:r>
              <a:rPr lang="en-US" sz="2400" dirty="0" smtClean="0"/>
              <a:t>Integrated Counseling and Testing </a:t>
            </a:r>
            <a:r>
              <a:rPr lang="en-US" sz="2400" dirty="0" err="1" smtClean="0"/>
              <a:t>Centres</a:t>
            </a:r>
            <a:r>
              <a:rPr lang="en-US" sz="2400" dirty="0"/>
              <a:t> </a:t>
            </a:r>
            <a:r>
              <a:rPr lang="en-US" sz="2400" dirty="0" smtClean="0"/>
              <a:t>(ICTC)</a:t>
            </a:r>
          </a:p>
          <a:p>
            <a:r>
              <a:rPr lang="en-US" sz="2400" dirty="0"/>
              <a:t> </a:t>
            </a:r>
            <a:r>
              <a:rPr lang="en-US" sz="2400" dirty="0" smtClean="0"/>
              <a:t>        -Fixed facility ICTC – standalone ICTC  &amp; Facilities ICTC</a:t>
            </a:r>
          </a:p>
          <a:p>
            <a:r>
              <a:rPr lang="en-US" sz="2400" dirty="0"/>
              <a:t> </a:t>
            </a:r>
            <a:r>
              <a:rPr lang="en-US" sz="2400" dirty="0" smtClean="0"/>
              <a:t>        -Mobile ICTC</a:t>
            </a:r>
          </a:p>
          <a:p>
            <a:pPr marL="342900" indent="-342900">
              <a:buAutoNum type="arabicPeriod"/>
            </a:pPr>
            <a:endParaRPr lang="en-US" sz="2400" dirty="0" smtClean="0"/>
          </a:p>
          <a:p>
            <a:pPr marL="342900" indent="-342900">
              <a:buAutoNum type="arabicPeriod" startAt="2"/>
            </a:pPr>
            <a:r>
              <a:rPr lang="en-US" sz="2400" dirty="0" smtClean="0"/>
              <a:t>Prevention of parent –to – child transmission of HIV (PPTCT): Integration with RCH program</a:t>
            </a:r>
          </a:p>
          <a:p>
            <a:endParaRPr lang="en-US" sz="2400" dirty="0" smtClean="0"/>
          </a:p>
          <a:p>
            <a:r>
              <a:rPr lang="en-US" sz="2400" dirty="0" smtClean="0"/>
              <a:t>3. HIV/tuberculosis collaborative activities (expedite the early detection of HIV within 2-4wks of TB positivity)</a:t>
            </a:r>
          </a:p>
          <a:p>
            <a:endParaRPr lang="en-US" sz="2400" dirty="0" smtClean="0"/>
          </a:p>
          <a:p>
            <a:r>
              <a:rPr lang="en-US" sz="2400" dirty="0" smtClean="0"/>
              <a:t>4. Nodal ART </a:t>
            </a:r>
            <a:r>
              <a:rPr lang="en-US" sz="2400" dirty="0" err="1" smtClean="0"/>
              <a:t>centres</a:t>
            </a:r>
            <a:r>
              <a:rPr lang="en-US" sz="2400" dirty="0" smtClean="0"/>
              <a:t>-LART </a:t>
            </a:r>
            <a:r>
              <a:rPr lang="en-US" sz="2400" dirty="0" err="1" smtClean="0"/>
              <a:t>centres</a:t>
            </a:r>
            <a:r>
              <a:rPr lang="en-US" sz="2400" dirty="0" smtClean="0"/>
              <a:t>-LAC plus </a:t>
            </a:r>
            <a:r>
              <a:rPr lang="en-US" sz="2400" dirty="0" err="1" smtClean="0"/>
              <a:t>centres</a:t>
            </a:r>
            <a:r>
              <a:rPr lang="en-US" sz="2400" dirty="0" smtClean="0"/>
              <a:t> </a:t>
            </a:r>
          </a:p>
          <a:p>
            <a:endParaRPr lang="en-US" sz="2400" dirty="0" smtClean="0"/>
          </a:p>
          <a:p>
            <a:r>
              <a:rPr lang="en-US" sz="2000" b="1" dirty="0" smtClean="0"/>
              <a:t>R&amp;D initiatives</a:t>
            </a:r>
            <a:r>
              <a:rPr lang="en-US" sz="2000" dirty="0" smtClean="0"/>
              <a:t>: Labs For Life (L4L) Project-  Baseline assessment </a:t>
            </a:r>
            <a:r>
              <a:rPr lang="en-US" sz="2000" dirty="0"/>
              <a:t>was </a:t>
            </a:r>
            <a:r>
              <a:rPr lang="en-US" sz="2000" dirty="0" smtClean="0"/>
              <a:t>done to </a:t>
            </a:r>
            <a:r>
              <a:rPr lang="en-US" sz="2000" dirty="0"/>
              <a:t>understand the existing laboratory practices, identify areas of gaps/deficiencies, emerging challenges, document best practices, and to decide on the strategies and interventions for implementing quality management systems.</a:t>
            </a:r>
            <a:endParaRPr lang="en-US" sz="2000" dirty="0" smtClean="0"/>
          </a:p>
          <a:p>
            <a:endParaRPr lang="en-US" sz="2400" dirty="0" smtClean="0"/>
          </a:p>
          <a:p>
            <a:endParaRPr lang="en-US" sz="2400" dirty="0"/>
          </a:p>
        </p:txBody>
      </p:sp>
    </p:spTree>
    <p:extLst>
      <p:ext uri="{BB962C8B-B14F-4D97-AF65-F5344CB8AC3E}">
        <p14:creationId xmlns:p14="http://schemas.microsoft.com/office/powerpoint/2010/main" val="77318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980" y="5281"/>
            <a:ext cx="7279428" cy="403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945726" y="4283804"/>
            <a:ext cx="2304256" cy="369332"/>
          </a:xfrm>
          <a:prstGeom prst="rect">
            <a:avLst/>
          </a:prstGeom>
          <a:noFill/>
        </p:spPr>
        <p:txBody>
          <a:bodyPr wrap="square" rtlCol="0">
            <a:spAutoFit/>
          </a:bodyPr>
          <a:lstStyle/>
          <a:p>
            <a:pPr algn="r"/>
            <a:r>
              <a:rPr lang="en-US" b="1" dirty="0" smtClean="0"/>
              <a:t>Services</a:t>
            </a:r>
            <a:r>
              <a:rPr lang="en-US" dirty="0" smtClean="0"/>
              <a:t> </a:t>
            </a:r>
            <a:r>
              <a:rPr lang="en-US" b="1" dirty="0" smtClean="0"/>
              <a:t>provided</a:t>
            </a:r>
            <a:r>
              <a:rPr lang="en-US" dirty="0" smtClean="0"/>
              <a:t> </a:t>
            </a:r>
            <a:endParaRPr lang="en-US" dirty="0"/>
          </a:p>
        </p:txBody>
      </p:sp>
      <p:sp>
        <p:nvSpPr>
          <p:cNvPr id="3" name="TextBox 2"/>
          <p:cNvSpPr txBox="1"/>
          <p:nvPr/>
        </p:nvSpPr>
        <p:spPr>
          <a:xfrm>
            <a:off x="346082" y="4653136"/>
            <a:ext cx="8136904" cy="2308324"/>
          </a:xfrm>
          <a:prstGeom prst="rect">
            <a:avLst/>
          </a:prstGeom>
          <a:noFill/>
        </p:spPr>
        <p:txBody>
          <a:bodyPr wrap="square" rtlCol="0">
            <a:spAutoFit/>
          </a:bodyPr>
          <a:lstStyle/>
          <a:p>
            <a:pPr algn="ctr"/>
            <a:r>
              <a:rPr lang="en-US" dirty="0" smtClean="0"/>
              <a:t>First line ART</a:t>
            </a:r>
          </a:p>
          <a:p>
            <a:pPr algn="ctr"/>
            <a:r>
              <a:rPr lang="en-US" dirty="0" smtClean="0"/>
              <a:t>Alternative first line ART</a:t>
            </a:r>
          </a:p>
          <a:p>
            <a:pPr algn="ctr"/>
            <a:r>
              <a:rPr lang="en-US" dirty="0" smtClean="0"/>
              <a:t>Second line ART</a:t>
            </a:r>
          </a:p>
          <a:p>
            <a:pPr algn="ctr"/>
            <a:r>
              <a:rPr lang="en-US" dirty="0" smtClean="0"/>
              <a:t>Third line ART introduced in 2014</a:t>
            </a:r>
          </a:p>
          <a:p>
            <a:pPr algn="ctr"/>
            <a:r>
              <a:rPr lang="en-US" dirty="0" smtClean="0"/>
              <a:t>National pediatric HIV/AIDS initiatives</a:t>
            </a:r>
          </a:p>
          <a:p>
            <a:pPr algn="ctr"/>
            <a:r>
              <a:rPr lang="en-US" dirty="0" smtClean="0"/>
              <a:t>Pediatric  second line ART</a:t>
            </a:r>
          </a:p>
          <a:p>
            <a:pPr algn="ctr"/>
            <a:r>
              <a:rPr lang="en-US" dirty="0" smtClean="0"/>
              <a:t>Early Infant diagnosis</a:t>
            </a:r>
          </a:p>
          <a:p>
            <a:endParaRPr lang="en-US" dirty="0"/>
          </a:p>
        </p:txBody>
      </p:sp>
    </p:spTree>
    <p:extLst>
      <p:ext uri="{BB962C8B-B14F-4D97-AF65-F5344CB8AC3E}">
        <p14:creationId xmlns:p14="http://schemas.microsoft.com/office/powerpoint/2010/main" val="9167353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868" y="14365"/>
            <a:ext cx="6912768" cy="830997"/>
          </a:xfrm>
          <a:prstGeom prst="rect">
            <a:avLst/>
          </a:prstGeom>
          <a:noFill/>
        </p:spPr>
        <p:txBody>
          <a:bodyPr wrap="square" rtlCol="0">
            <a:spAutoFit/>
          </a:bodyPr>
          <a:lstStyle/>
          <a:p>
            <a:r>
              <a:rPr lang="en-US" sz="2800" b="1" dirty="0" smtClean="0"/>
              <a:t>Information system</a:t>
            </a:r>
          </a:p>
          <a:p>
            <a:r>
              <a:rPr lang="en-US" sz="2000" dirty="0" smtClean="0">
                <a:solidFill>
                  <a:srgbClr val="FF0000"/>
                </a:solidFill>
              </a:rPr>
              <a:t>Strategic Information Management Unit</a:t>
            </a:r>
            <a:endParaRPr lang="en-US" sz="2000" dirty="0">
              <a:solidFill>
                <a:srgbClr val="FF0000"/>
              </a:solidFill>
            </a:endParaRPr>
          </a:p>
        </p:txBody>
      </p:sp>
      <p:sp>
        <p:nvSpPr>
          <p:cNvPr id="3" name="TextBox 2"/>
          <p:cNvSpPr txBox="1"/>
          <p:nvPr/>
        </p:nvSpPr>
        <p:spPr>
          <a:xfrm>
            <a:off x="2682546" y="262439"/>
            <a:ext cx="45719" cy="369332"/>
          </a:xfrm>
          <a:prstGeom prst="rect">
            <a:avLst/>
          </a:prstGeom>
          <a:noFill/>
        </p:spPr>
        <p:txBody>
          <a:bodyPr wrap="square" rtlCol="0">
            <a:spAutoFit/>
          </a:bodyPr>
          <a:lstStyle/>
          <a:p>
            <a:endParaRPr lang="en-US" dirty="0"/>
          </a:p>
        </p:txBody>
      </p:sp>
      <p:sp>
        <p:nvSpPr>
          <p:cNvPr id="5" name="TextBox 4"/>
          <p:cNvSpPr txBox="1"/>
          <p:nvPr/>
        </p:nvSpPr>
        <p:spPr>
          <a:xfrm rot="10800000" flipH="1" flipV="1">
            <a:off x="89868" y="790897"/>
            <a:ext cx="8946628" cy="3139321"/>
          </a:xfrm>
          <a:prstGeom prst="rect">
            <a:avLst/>
          </a:prstGeom>
          <a:noFill/>
        </p:spPr>
        <p:txBody>
          <a:bodyPr wrap="square" rtlCol="0">
            <a:spAutoFit/>
          </a:bodyPr>
          <a:lstStyle/>
          <a:p>
            <a:pPr marL="285750" indent="-285750">
              <a:buFont typeface="Arial" pitchFamily="34" charset="0"/>
              <a:buChar char="•"/>
            </a:pPr>
            <a:r>
              <a:rPr lang="en-US" dirty="0" smtClean="0"/>
              <a:t>A team of IT expert have been deployed at NACO for the maintenance and implementation of on going updates and bug/issues .</a:t>
            </a:r>
          </a:p>
          <a:p>
            <a:pPr marL="285750" indent="-285750">
              <a:buFont typeface="Arial" pitchFamily="34" charset="0"/>
              <a:buChar char="•"/>
            </a:pPr>
            <a:endParaRPr lang="en-US" dirty="0" smtClean="0"/>
          </a:p>
          <a:p>
            <a:pPr marL="285750" indent="-285750">
              <a:buFont typeface="Arial" pitchFamily="34" charset="0"/>
              <a:buChar char="•"/>
            </a:pPr>
            <a:r>
              <a:rPr lang="en-US" dirty="0" smtClean="0"/>
              <a:t>IT application of NACO – PALS (PLHIV ART linkage system), IMS ( Inventory management system), MSDS ( migrant service delivery system) and excel based analytical tool for core group at NGO TI)</a:t>
            </a:r>
          </a:p>
          <a:p>
            <a:pPr marL="285750" indent="-285750">
              <a:buFont typeface="Arial" pitchFamily="34" charset="0"/>
              <a:buChar char="•"/>
            </a:pPr>
            <a:endParaRPr lang="en-US" dirty="0"/>
          </a:p>
          <a:p>
            <a:pPr marL="285750" indent="-285750">
              <a:buFont typeface="Arial" pitchFamily="34" charset="0"/>
              <a:buChar char="•"/>
            </a:pPr>
            <a:r>
              <a:rPr lang="en-US" dirty="0" smtClean="0"/>
              <a:t>NDAP( National data analysis plan) – to address the evidence gaps in the </a:t>
            </a:r>
            <a:r>
              <a:rPr lang="en-US" dirty="0" err="1" smtClean="0"/>
              <a:t>programme</a:t>
            </a:r>
            <a:endParaRPr lang="en-US" dirty="0" smtClean="0"/>
          </a:p>
          <a:p>
            <a:pPr marL="285750" indent="-285750">
              <a:buFont typeface="Arial" pitchFamily="34" charset="0"/>
              <a:buChar char="•"/>
            </a:pPr>
            <a:endParaRPr lang="en-US" dirty="0" smtClean="0"/>
          </a:p>
          <a:p>
            <a:pPr marL="285750" indent="-285750">
              <a:buFont typeface="Arial" pitchFamily="34" charset="0"/>
              <a:buChar char="•"/>
            </a:pPr>
            <a:r>
              <a:rPr lang="en-US" dirty="0" smtClean="0"/>
              <a:t>Strong HIV sentinel surveillance</a:t>
            </a:r>
          </a:p>
          <a:p>
            <a:pPr marL="285750" indent="-285750">
              <a:buFont typeface="Arial" pitchFamily="34" charset="0"/>
              <a:buChar char="•"/>
            </a:pPr>
            <a:endParaRPr lang="en-US" dirty="0"/>
          </a:p>
        </p:txBody>
      </p:sp>
      <p:sp>
        <p:nvSpPr>
          <p:cNvPr id="6" name="TextBox 5"/>
          <p:cNvSpPr txBox="1"/>
          <p:nvPr/>
        </p:nvSpPr>
        <p:spPr>
          <a:xfrm>
            <a:off x="251520" y="3710855"/>
            <a:ext cx="3960440" cy="523220"/>
          </a:xfrm>
          <a:prstGeom prst="rect">
            <a:avLst/>
          </a:prstGeom>
          <a:noFill/>
        </p:spPr>
        <p:txBody>
          <a:bodyPr wrap="square" rtlCol="0">
            <a:spAutoFit/>
          </a:bodyPr>
          <a:lstStyle/>
          <a:p>
            <a:r>
              <a:rPr lang="en-US" sz="2800" b="1" dirty="0" smtClean="0"/>
              <a:t>Human Resources:</a:t>
            </a:r>
            <a:endParaRPr lang="en-US" sz="2800" b="1" dirty="0"/>
          </a:p>
        </p:txBody>
      </p:sp>
      <p:sp>
        <p:nvSpPr>
          <p:cNvPr id="7" name="TextBox 6"/>
          <p:cNvSpPr txBox="1"/>
          <p:nvPr/>
        </p:nvSpPr>
        <p:spPr>
          <a:xfrm>
            <a:off x="567789" y="6581001"/>
            <a:ext cx="7128792" cy="276999"/>
          </a:xfrm>
          <a:prstGeom prst="rect">
            <a:avLst/>
          </a:prstGeom>
          <a:noFill/>
        </p:spPr>
        <p:txBody>
          <a:bodyPr wrap="square" rtlCol="0">
            <a:spAutoFit/>
          </a:bodyPr>
          <a:lstStyle/>
          <a:p>
            <a:r>
              <a:rPr lang="en-US" sz="1200" dirty="0" smtClean="0"/>
              <a:t>Source -http</a:t>
            </a:r>
            <a:r>
              <a:rPr lang="en-US" sz="1200" dirty="0"/>
              <a:t>://naco.gov.in/sites/default/files/Paving%20the%20Way%20for%20an%20AIDS%2015122017.pdf</a:t>
            </a:r>
          </a:p>
        </p:txBody>
      </p:sp>
      <p:sp>
        <p:nvSpPr>
          <p:cNvPr id="4" name="TextBox 3"/>
          <p:cNvSpPr txBox="1"/>
          <p:nvPr/>
        </p:nvSpPr>
        <p:spPr>
          <a:xfrm>
            <a:off x="444406" y="4234075"/>
            <a:ext cx="6552728" cy="2031325"/>
          </a:xfrm>
          <a:prstGeom prst="rect">
            <a:avLst/>
          </a:prstGeom>
          <a:noFill/>
        </p:spPr>
        <p:txBody>
          <a:bodyPr wrap="square" rtlCol="0">
            <a:spAutoFit/>
          </a:bodyPr>
          <a:lstStyle/>
          <a:p>
            <a:r>
              <a:rPr lang="en-US" dirty="0" smtClean="0"/>
              <a:t>Primary care: 60,000 FLWs  including outreach workers, peer educators</a:t>
            </a:r>
          </a:p>
          <a:p>
            <a:r>
              <a:rPr lang="en-US" dirty="0" err="1" smtClean="0"/>
              <a:t>Meidcal</a:t>
            </a:r>
            <a:r>
              <a:rPr lang="en-US" dirty="0" smtClean="0"/>
              <a:t> officers at ART </a:t>
            </a:r>
            <a:r>
              <a:rPr lang="en-US" dirty="0" err="1" smtClean="0"/>
              <a:t>centres</a:t>
            </a:r>
            <a:r>
              <a:rPr lang="en-US" dirty="0" smtClean="0"/>
              <a:t>, Link ART </a:t>
            </a:r>
            <a:r>
              <a:rPr lang="en-US" dirty="0" err="1" smtClean="0"/>
              <a:t>centre</a:t>
            </a:r>
            <a:r>
              <a:rPr lang="en-US" dirty="0" smtClean="0"/>
              <a:t>, STI Clinic doctors, Paramedical staff, </a:t>
            </a:r>
            <a:r>
              <a:rPr lang="en-US" dirty="0" err="1" smtClean="0"/>
              <a:t>counsellors</a:t>
            </a:r>
            <a:endParaRPr lang="en-US" dirty="0" smtClean="0"/>
          </a:p>
          <a:p>
            <a:r>
              <a:rPr lang="en-US" dirty="0"/>
              <a:t>Program leaders: </a:t>
            </a:r>
            <a:r>
              <a:rPr lang="en-US" dirty="0" err="1" smtClean="0"/>
              <a:t>Programme</a:t>
            </a:r>
            <a:r>
              <a:rPr lang="en-US" dirty="0" smtClean="0"/>
              <a:t> </a:t>
            </a:r>
            <a:r>
              <a:rPr lang="en-US" dirty="0"/>
              <a:t>Managers, M&amp;E </a:t>
            </a:r>
            <a:r>
              <a:rPr lang="en-US" dirty="0" smtClean="0"/>
              <a:t>Officers, </a:t>
            </a:r>
            <a:r>
              <a:rPr lang="en-US" dirty="0"/>
              <a:t>ICTC Supervisors, Counselors, Targeted Intervention staff, ART Research Officers, NRHM </a:t>
            </a:r>
            <a:r>
              <a:rPr lang="en-US" dirty="0" smtClean="0"/>
              <a:t>State and District </a:t>
            </a:r>
            <a:r>
              <a:rPr lang="en-US" dirty="0" err="1"/>
              <a:t>Programme</a:t>
            </a:r>
            <a:r>
              <a:rPr lang="en-US" dirty="0"/>
              <a:t> </a:t>
            </a:r>
            <a:r>
              <a:rPr lang="en-US" dirty="0" smtClean="0"/>
              <a:t>Officers, Link workers </a:t>
            </a:r>
          </a:p>
        </p:txBody>
      </p:sp>
    </p:spTree>
    <p:extLst>
      <p:ext uri="{BB962C8B-B14F-4D97-AF65-F5344CB8AC3E}">
        <p14:creationId xmlns:p14="http://schemas.microsoft.com/office/powerpoint/2010/main" val="3244666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3649" y="260648"/>
            <a:ext cx="3924573" cy="523220"/>
          </a:xfrm>
          <a:prstGeom prst="rect">
            <a:avLst/>
          </a:prstGeom>
          <a:noFill/>
        </p:spPr>
        <p:txBody>
          <a:bodyPr wrap="square" rtlCol="0">
            <a:spAutoFit/>
          </a:bodyPr>
          <a:lstStyle/>
          <a:p>
            <a:pPr algn="ctr"/>
            <a:r>
              <a:rPr lang="en-US" sz="2800" b="1" dirty="0" smtClean="0"/>
              <a:t>Finance</a:t>
            </a:r>
            <a:endParaRPr lang="en-US" sz="2800" b="1" dirty="0"/>
          </a:p>
        </p:txBody>
      </p:sp>
      <p:sp>
        <p:nvSpPr>
          <p:cNvPr id="6" name="TextBox 5"/>
          <p:cNvSpPr txBox="1"/>
          <p:nvPr/>
        </p:nvSpPr>
        <p:spPr>
          <a:xfrm>
            <a:off x="305456" y="6488668"/>
            <a:ext cx="4410559" cy="369332"/>
          </a:xfrm>
          <a:prstGeom prst="rect">
            <a:avLst/>
          </a:prstGeom>
          <a:noFill/>
        </p:spPr>
        <p:txBody>
          <a:bodyPr wrap="square" rtlCol="0">
            <a:spAutoFit/>
          </a:bodyPr>
          <a:lstStyle/>
          <a:p>
            <a:r>
              <a:rPr lang="en-US" i="1" dirty="0" smtClean="0"/>
              <a:t>    Source:  NACO annual report 2016-2017</a:t>
            </a:r>
            <a:endParaRPr lang="en-US" i="1" dirty="0"/>
          </a:p>
        </p:txBody>
      </p:sp>
      <p:graphicFrame>
        <p:nvGraphicFramePr>
          <p:cNvPr id="4" name="Diagram 3"/>
          <p:cNvGraphicFramePr/>
          <p:nvPr>
            <p:extLst>
              <p:ext uri="{D42A27DB-BD31-4B8C-83A1-F6EECF244321}">
                <p14:modId xmlns:p14="http://schemas.microsoft.com/office/powerpoint/2010/main" val="2008230513"/>
              </p:ext>
            </p:extLst>
          </p:nvPr>
        </p:nvGraphicFramePr>
        <p:xfrm>
          <a:off x="89755" y="-171400"/>
          <a:ext cx="7812360" cy="46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9992" y="2420888"/>
            <a:ext cx="4240715" cy="4252446"/>
          </a:xfrm>
          <a:prstGeom prst="rect">
            <a:avLst/>
          </a:prstGeom>
        </p:spPr>
      </p:pic>
    </p:spTree>
    <p:extLst>
      <p:ext uri="{BB962C8B-B14F-4D97-AF65-F5344CB8AC3E}">
        <p14:creationId xmlns:p14="http://schemas.microsoft.com/office/powerpoint/2010/main" val="2307168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US" dirty="0" smtClean="0"/>
              <a:t>What is left?</a:t>
            </a:r>
          </a:p>
          <a:p>
            <a:pPr marL="0" indent="0">
              <a:buNone/>
            </a:pPr>
            <a:r>
              <a:rPr lang="en-US" dirty="0" smtClean="0"/>
              <a:t>NACO components in depth (NBTC, DIVISIONS)</a:t>
            </a:r>
          </a:p>
          <a:p>
            <a:pPr marL="0" indent="0">
              <a:buNone/>
            </a:pPr>
            <a:r>
              <a:rPr lang="en-US" dirty="0" smtClean="0"/>
              <a:t>MEDICINE REGIME</a:t>
            </a:r>
          </a:p>
          <a:p>
            <a:pPr marL="0" indent="0">
              <a:buNone/>
            </a:pPr>
            <a:r>
              <a:rPr lang="en-US" dirty="0" smtClean="0"/>
              <a:t>AFFORDABLE DRUGS INDIA SENT TO AFRICA</a:t>
            </a:r>
          </a:p>
          <a:p>
            <a:pPr marL="0" indent="0">
              <a:buNone/>
            </a:pPr>
            <a:r>
              <a:rPr lang="en-US" dirty="0" smtClean="0"/>
              <a:t>Labs </a:t>
            </a:r>
            <a:r>
              <a:rPr lang="en-US" dirty="0" err="1" smtClean="0"/>
              <a:t>ictc</a:t>
            </a:r>
            <a:r>
              <a:rPr lang="en-US" dirty="0" smtClean="0"/>
              <a:t> art </a:t>
            </a:r>
            <a:r>
              <a:rPr lang="en-US" dirty="0" err="1" smtClean="0"/>
              <a:t>etc</a:t>
            </a:r>
            <a:r>
              <a:rPr lang="en-US" dirty="0" smtClean="0"/>
              <a:t> infra,</a:t>
            </a:r>
          </a:p>
          <a:p>
            <a:pPr marL="0" indent="0">
              <a:buNone/>
            </a:pPr>
            <a:r>
              <a:rPr lang="en-US" dirty="0" smtClean="0"/>
              <a:t>Finance? Budget outlay merging with NHM</a:t>
            </a:r>
          </a:p>
          <a:p>
            <a:pPr marL="0" indent="0">
              <a:buNone/>
            </a:pPr>
            <a:r>
              <a:rPr lang="en-US" dirty="0" smtClean="0"/>
              <a:t>ECONOMIC COST OF HIV AIDS</a:t>
            </a:r>
          </a:p>
          <a:p>
            <a:pPr marL="0" indent="0">
              <a:buNone/>
            </a:pPr>
            <a:r>
              <a:rPr lang="en-US" dirty="0" smtClean="0"/>
              <a:t>Social and financial benefits to PLHIV?</a:t>
            </a:r>
          </a:p>
          <a:p>
            <a:endParaRPr lang="en-IN" dirty="0"/>
          </a:p>
        </p:txBody>
      </p:sp>
    </p:spTree>
    <p:extLst>
      <p:ext uri="{BB962C8B-B14F-4D97-AF65-F5344CB8AC3E}">
        <p14:creationId xmlns:p14="http://schemas.microsoft.com/office/powerpoint/2010/main" val="10953323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7040" y="112237"/>
            <a:ext cx="2304256" cy="523220"/>
          </a:xfrm>
          <a:prstGeom prst="rect">
            <a:avLst/>
          </a:prstGeom>
          <a:noFill/>
        </p:spPr>
        <p:txBody>
          <a:bodyPr wrap="square" rtlCol="0">
            <a:spAutoFit/>
          </a:bodyPr>
          <a:lstStyle/>
          <a:p>
            <a:pPr algn="ctr"/>
            <a:r>
              <a:rPr lang="en-US" sz="2800" b="1" dirty="0" smtClean="0"/>
              <a:t>Supply</a:t>
            </a:r>
            <a:endParaRPr lang="en-US" sz="2800" b="1" dirty="0"/>
          </a:p>
        </p:txBody>
      </p:sp>
      <p:sp>
        <p:nvSpPr>
          <p:cNvPr id="5" name="TextBox 4"/>
          <p:cNvSpPr txBox="1"/>
          <p:nvPr/>
        </p:nvSpPr>
        <p:spPr>
          <a:xfrm>
            <a:off x="731628" y="6266329"/>
            <a:ext cx="3456384" cy="369332"/>
          </a:xfrm>
          <a:prstGeom prst="rect">
            <a:avLst/>
          </a:prstGeom>
          <a:noFill/>
        </p:spPr>
        <p:txBody>
          <a:bodyPr wrap="square" rtlCol="0">
            <a:spAutoFit/>
          </a:bodyPr>
          <a:lstStyle/>
          <a:p>
            <a:r>
              <a:rPr lang="en-US" i="1" dirty="0" smtClean="0"/>
              <a:t>      NACO annual report 2012-2013</a:t>
            </a:r>
            <a:endParaRPr lang="en-US" i="1" dirty="0"/>
          </a:p>
        </p:txBody>
      </p:sp>
      <p:sp>
        <p:nvSpPr>
          <p:cNvPr id="3" name="TextBox 2"/>
          <p:cNvSpPr txBox="1"/>
          <p:nvPr/>
        </p:nvSpPr>
        <p:spPr>
          <a:xfrm>
            <a:off x="507870" y="2636912"/>
            <a:ext cx="7992888" cy="3785652"/>
          </a:xfrm>
          <a:prstGeom prst="rect">
            <a:avLst/>
          </a:prstGeom>
          <a:noFill/>
        </p:spPr>
        <p:txBody>
          <a:bodyPr wrap="square" rtlCol="0">
            <a:spAutoFit/>
          </a:bodyPr>
          <a:lstStyle/>
          <a:p>
            <a:pPr marL="342900" indent="-342900">
              <a:buFont typeface="Arial" pitchFamily="34" charset="0"/>
              <a:buChar char="•"/>
            </a:pPr>
            <a:r>
              <a:rPr lang="en-US" sz="2000" dirty="0" smtClean="0"/>
              <a:t>Drug, diagnostic kits, equipment are procured through pooled funds largely financed by World Bank.</a:t>
            </a:r>
          </a:p>
          <a:p>
            <a:endParaRPr lang="en-US" sz="2000" dirty="0" smtClean="0"/>
          </a:p>
          <a:p>
            <a:pPr marL="342900" indent="-342900">
              <a:buFont typeface="Arial" pitchFamily="34" charset="0"/>
              <a:buChar char="•"/>
            </a:pPr>
            <a:r>
              <a:rPr lang="en-US" sz="2000" dirty="0" smtClean="0"/>
              <a:t>Materials are indented by NACO and supplied to State AIDS control society.</a:t>
            </a:r>
          </a:p>
          <a:p>
            <a:endParaRPr lang="en-US" sz="2000" dirty="0" smtClean="0"/>
          </a:p>
          <a:p>
            <a:pPr algn="ctr"/>
            <a:r>
              <a:rPr lang="en-US" sz="2000" dirty="0" smtClean="0"/>
              <a:t>Supply Chain is aimed to be decentralized but there are issues like stock-outs, under-utilization of IEC, space and computers.</a:t>
            </a:r>
          </a:p>
          <a:p>
            <a:pPr algn="ctr"/>
            <a:r>
              <a:rPr lang="en-US" sz="2000" dirty="0" smtClean="0"/>
              <a:t>On the other hand, NACO has got greater experience in Supply Chain Management.</a:t>
            </a:r>
          </a:p>
          <a:p>
            <a:endParaRPr lang="en-US" sz="2000" dirty="0" smtClean="0"/>
          </a:p>
          <a:p>
            <a:endParaRPr lang="en-US" sz="2000" dirty="0" smtClean="0"/>
          </a:p>
        </p:txBody>
      </p:sp>
      <p:sp>
        <p:nvSpPr>
          <p:cNvPr id="4" name="TextBox 3"/>
          <p:cNvSpPr txBox="1"/>
          <p:nvPr/>
        </p:nvSpPr>
        <p:spPr>
          <a:xfrm>
            <a:off x="395536" y="908720"/>
            <a:ext cx="8250076" cy="1631216"/>
          </a:xfrm>
          <a:prstGeom prst="rect">
            <a:avLst/>
          </a:prstGeom>
          <a:noFill/>
        </p:spPr>
        <p:txBody>
          <a:bodyPr wrap="square" rtlCol="0">
            <a:spAutoFit/>
          </a:bodyPr>
          <a:lstStyle/>
          <a:p>
            <a:pPr marL="342900" indent="-342900">
              <a:buFont typeface="Arial" pitchFamily="34" charset="0"/>
              <a:buChar char="•"/>
            </a:pPr>
            <a:r>
              <a:rPr lang="en-US" sz="2000" dirty="0" smtClean="0"/>
              <a:t>Main items include test kits HIV Rapid, ELISA, </a:t>
            </a:r>
            <a:r>
              <a:rPr lang="en-US" sz="2000" dirty="0" err="1" smtClean="0"/>
              <a:t>HBsAg</a:t>
            </a:r>
            <a:r>
              <a:rPr lang="en-US" sz="2000" dirty="0" smtClean="0"/>
              <a:t> Rapid, ELISA, HCV Rapid, ELISA, RPR Kits, STIL Drug kits, blood bags, equipment (CD4 machines and Blood Bank equipment are centrally procured and supplied to the peripheral units and SACS.</a:t>
            </a:r>
          </a:p>
          <a:p>
            <a:pPr marL="342900" indent="-342900">
              <a:buFont typeface="Arial" pitchFamily="34" charset="0"/>
              <a:buChar char="•"/>
            </a:pPr>
            <a:r>
              <a:rPr lang="en-US" sz="2000" dirty="0" smtClean="0"/>
              <a:t>Expenditure remain around 300-500 </a:t>
            </a:r>
            <a:r>
              <a:rPr lang="en-US" sz="2000" dirty="0" err="1" smtClean="0"/>
              <a:t>crore</a:t>
            </a:r>
            <a:r>
              <a:rPr lang="en-US" sz="2000" dirty="0" smtClean="0"/>
              <a:t>.</a:t>
            </a:r>
            <a:endParaRPr lang="en-IN" sz="2000" dirty="0"/>
          </a:p>
        </p:txBody>
      </p:sp>
    </p:spTree>
    <p:extLst>
      <p:ext uri="{BB962C8B-B14F-4D97-AF65-F5344CB8AC3E}">
        <p14:creationId xmlns:p14="http://schemas.microsoft.com/office/powerpoint/2010/main" val="13966046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5" y="664703"/>
            <a:ext cx="5525999" cy="33598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1" y="4024531"/>
            <a:ext cx="4578789" cy="2800445"/>
          </a:xfrm>
          <a:prstGeom prst="rect">
            <a:avLst/>
          </a:prstGeom>
        </p:spPr>
      </p:pic>
      <p:sp>
        <p:nvSpPr>
          <p:cNvPr id="5" name="Rectangle 4"/>
          <p:cNvSpPr/>
          <p:nvPr/>
        </p:nvSpPr>
        <p:spPr>
          <a:xfrm>
            <a:off x="2555776" y="83229"/>
            <a:ext cx="5250989" cy="523220"/>
          </a:xfrm>
          <a:prstGeom prst="rect">
            <a:avLst/>
          </a:prstGeom>
        </p:spPr>
        <p:txBody>
          <a:bodyPr wrap="none">
            <a:spAutoFit/>
          </a:bodyPr>
          <a:lstStyle/>
          <a:p>
            <a:r>
              <a:rPr lang="en-US" sz="2800" b="1" dirty="0"/>
              <a:t>Program </a:t>
            </a:r>
            <a:r>
              <a:rPr lang="en-US" sz="2800" b="1" dirty="0" smtClean="0"/>
              <a:t>coverage in terms of KAP</a:t>
            </a:r>
            <a:endParaRPr lang="en-IN" sz="2800" b="1" dirty="0"/>
          </a:p>
        </p:txBody>
      </p:sp>
      <p:sp>
        <p:nvSpPr>
          <p:cNvPr id="6" name="Rectangle 5"/>
          <p:cNvSpPr/>
          <p:nvPr/>
        </p:nvSpPr>
        <p:spPr>
          <a:xfrm>
            <a:off x="4581128" y="6150114"/>
            <a:ext cx="5004048" cy="707886"/>
          </a:xfrm>
          <a:prstGeom prst="rect">
            <a:avLst/>
          </a:prstGeom>
        </p:spPr>
        <p:txBody>
          <a:bodyPr wrap="square">
            <a:spAutoFit/>
          </a:bodyPr>
          <a:lstStyle/>
          <a:p>
            <a:r>
              <a:rPr lang="en-US" sz="1000" dirty="0"/>
              <a:t>Source –</a:t>
            </a:r>
          </a:p>
          <a:p>
            <a:r>
              <a:rPr lang="en-US" sz="1000" dirty="0"/>
              <a:t>NFHS-IV fact sheet </a:t>
            </a:r>
            <a:endParaRPr lang="en-US" sz="1000" dirty="0" smtClean="0"/>
          </a:p>
          <a:p>
            <a:r>
              <a:rPr lang="en-US" sz="1000" dirty="0"/>
              <a:t>Researching Evidences on Prevalence of HIV/AIDS among Tribal People in India </a:t>
            </a:r>
            <a:r>
              <a:rPr lang="en-US" sz="1000" dirty="0" err="1"/>
              <a:t>Ranjana</a:t>
            </a:r>
            <a:r>
              <a:rPr lang="en-US" sz="1000" dirty="0"/>
              <a:t> </a:t>
            </a:r>
            <a:r>
              <a:rPr lang="en-US" sz="1000" dirty="0" err="1"/>
              <a:t>Saradhi</a:t>
            </a:r>
            <a:r>
              <a:rPr lang="en-US" sz="1000" dirty="0"/>
              <a:t>, </a:t>
            </a:r>
            <a:r>
              <a:rPr lang="en-US" sz="1000" dirty="0" err="1"/>
              <a:t>Seema</a:t>
            </a:r>
            <a:r>
              <a:rPr lang="en-US" sz="1000" dirty="0"/>
              <a:t> </a:t>
            </a:r>
            <a:r>
              <a:rPr lang="en-US" sz="1000" dirty="0" err="1"/>
              <a:t>Kaul</a:t>
            </a:r>
            <a:r>
              <a:rPr lang="en-US" sz="1000" dirty="0"/>
              <a:t>, and </a:t>
            </a:r>
            <a:r>
              <a:rPr lang="en-US" sz="1000" dirty="0" err="1"/>
              <a:t>Mukesh</a:t>
            </a:r>
            <a:r>
              <a:rPr lang="en-US" sz="1000" dirty="0"/>
              <a:t> </a:t>
            </a:r>
            <a:r>
              <a:rPr lang="en-US" sz="1000" dirty="0" err="1"/>
              <a:t>Chawla</a:t>
            </a:r>
            <a:r>
              <a:rPr lang="en-US" sz="1000" dirty="0"/>
              <a:t> ORG Centre for Social </a:t>
            </a:r>
            <a:r>
              <a:rPr lang="en-US" sz="1000" dirty="0" smtClean="0"/>
              <a:t>Research</a:t>
            </a:r>
            <a:endParaRPr lang="en-IN" sz="1000" dirty="0"/>
          </a:p>
        </p:txBody>
      </p:sp>
      <p:sp>
        <p:nvSpPr>
          <p:cNvPr id="3" name="Rectangle 2"/>
          <p:cNvSpPr/>
          <p:nvPr/>
        </p:nvSpPr>
        <p:spPr>
          <a:xfrm>
            <a:off x="5364088" y="980728"/>
            <a:ext cx="3438128" cy="4524315"/>
          </a:xfrm>
          <a:prstGeom prst="rect">
            <a:avLst/>
          </a:prstGeom>
          <a:solidFill>
            <a:schemeClr val="tx2">
              <a:lumMod val="60000"/>
              <a:lumOff val="40000"/>
            </a:schemeClr>
          </a:solidFill>
        </p:spPr>
        <p:txBody>
          <a:bodyPr wrap="square">
            <a:spAutoFit/>
          </a:bodyPr>
          <a:lstStyle/>
          <a:p>
            <a:r>
              <a:rPr lang="en-US" dirty="0">
                <a:solidFill>
                  <a:schemeClr val="bg1"/>
                </a:solidFill>
              </a:rPr>
              <a:t>Only </a:t>
            </a:r>
            <a:r>
              <a:rPr lang="en-US" b="1" dirty="0" smtClean="0">
                <a:solidFill>
                  <a:schemeClr val="bg1"/>
                </a:solidFill>
              </a:rPr>
              <a:t>38.6% </a:t>
            </a:r>
            <a:r>
              <a:rPr lang="en-US" dirty="0" smtClean="0">
                <a:solidFill>
                  <a:schemeClr val="bg1"/>
                </a:solidFill>
              </a:rPr>
              <a:t>of </a:t>
            </a:r>
            <a:r>
              <a:rPr lang="en-US" dirty="0">
                <a:solidFill>
                  <a:schemeClr val="bg1"/>
                </a:solidFill>
              </a:rPr>
              <a:t>women belonging to scheduled tribe in the age group 15-49 years had heard about AIDS as compared to 55.3 percent of scheduled caste, 58.5 percent other backward castes and 72.7 percent of women from higher castes. </a:t>
            </a:r>
            <a:endParaRPr lang="en-US" dirty="0" smtClean="0">
              <a:solidFill>
                <a:schemeClr val="bg1"/>
              </a:solidFill>
            </a:endParaRPr>
          </a:p>
          <a:p>
            <a:r>
              <a:rPr lang="en-US" dirty="0" smtClean="0">
                <a:solidFill>
                  <a:schemeClr val="bg1"/>
                </a:solidFill>
              </a:rPr>
              <a:t>The </a:t>
            </a:r>
            <a:r>
              <a:rPr lang="en-US" dirty="0">
                <a:solidFill>
                  <a:schemeClr val="bg1"/>
                </a:solidFill>
              </a:rPr>
              <a:t>awareness among Scheduled Tribe men in the same age group though was higher (</a:t>
            </a:r>
            <a:r>
              <a:rPr lang="en-US" b="1" dirty="0">
                <a:solidFill>
                  <a:schemeClr val="bg1"/>
                </a:solidFill>
              </a:rPr>
              <a:t>63.9%</a:t>
            </a:r>
            <a:r>
              <a:rPr lang="en-US" dirty="0">
                <a:solidFill>
                  <a:schemeClr val="bg1"/>
                </a:solidFill>
              </a:rPr>
              <a:t>) than women, was substantially lower as compared to other caste groups (Scheduled Caste: 80.8%; Other Backward Caste: 84.1%; and Other castes: 89.6</a:t>
            </a:r>
            <a:r>
              <a:rPr lang="en-US" dirty="0" smtClean="0">
                <a:solidFill>
                  <a:schemeClr val="bg1"/>
                </a:solidFill>
              </a:rPr>
              <a:t>%).</a:t>
            </a:r>
            <a:endParaRPr lang="en-IN" dirty="0">
              <a:solidFill>
                <a:schemeClr val="bg1"/>
              </a:solidFill>
            </a:endParaRPr>
          </a:p>
        </p:txBody>
      </p:sp>
    </p:spTree>
    <p:extLst>
      <p:ext uri="{BB962C8B-B14F-4D97-AF65-F5344CB8AC3E}">
        <p14:creationId xmlns:p14="http://schemas.microsoft.com/office/powerpoint/2010/main" val="3306120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648"/>
            <a:ext cx="8964488" cy="6336704"/>
          </a:xfrm>
          <a:prstGeom prst="rect">
            <a:avLst/>
          </a:prstGeom>
        </p:spPr>
      </p:pic>
      <p:sp>
        <p:nvSpPr>
          <p:cNvPr id="4" name="Rectangle 3"/>
          <p:cNvSpPr/>
          <p:nvPr/>
        </p:nvSpPr>
        <p:spPr>
          <a:xfrm>
            <a:off x="323528" y="6211669"/>
            <a:ext cx="4572000" cy="646331"/>
          </a:xfrm>
          <a:prstGeom prst="rect">
            <a:avLst/>
          </a:prstGeom>
        </p:spPr>
        <p:txBody>
          <a:bodyPr>
            <a:spAutoFit/>
          </a:bodyPr>
          <a:lstStyle/>
          <a:p>
            <a:r>
              <a:rPr lang="en-US" dirty="0"/>
              <a:t>Source –</a:t>
            </a:r>
          </a:p>
          <a:p>
            <a:r>
              <a:rPr lang="en-US" dirty="0"/>
              <a:t>NFHS-IV fact sheet </a:t>
            </a:r>
            <a:endParaRPr lang="en-IN" dirty="0"/>
          </a:p>
        </p:txBody>
      </p:sp>
    </p:spTree>
    <p:extLst>
      <p:ext uri="{BB962C8B-B14F-4D97-AF65-F5344CB8AC3E}">
        <p14:creationId xmlns:p14="http://schemas.microsoft.com/office/powerpoint/2010/main" val="6281779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414" r="2665" b="2253"/>
          <a:stretch/>
        </p:blipFill>
        <p:spPr bwMode="auto">
          <a:xfrm>
            <a:off x="3798731" y="116632"/>
            <a:ext cx="5237765"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6149" b="4346"/>
          <a:stretch/>
        </p:blipFill>
        <p:spPr>
          <a:xfrm>
            <a:off x="-1" y="1916832"/>
            <a:ext cx="3798731" cy="2607120"/>
          </a:xfrm>
          <a:prstGeom prst="rect">
            <a:avLst/>
          </a:prstGeom>
        </p:spPr>
      </p:pic>
      <p:sp>
        <p:nvSpPr>
          <p:cNvPr id="4" name="TextBox 3"/>
          <p:cNvSpPr txBox="1"/>
          <p:nvPr/>
        </p:nvSpPr>
        <p:spPr>
          <a:xfrm>
            <a:off x="395536" y="5517232"/>
            <a:ext cx="7920880" cy="1200329"/>
          </a:xfrm>
          <a:prstGeom prst="rect">
            <a:avLst/>
          </a:prstGeom>
          <a:noFill/>
        </p:spPr>
        <p:txBody>
          <a:bodyPr wrap="square" rtlCol="0">
            <a:spAutoFit/>
          </a:bodyPr>
          <a:lstStyle/>
          <a:p>
            <a:r>
              <a:rPr lang="en-US" dirty="0" smtClean="0"/>
              <a:t>Source –</a:t>
            </a:r>
          </a:p>
          <a:p>
            <a:r>
              <a:rPr lang="en-US" dirty="0" smtClean="0"/>
              <a:t>NFHS-IV fact sheet http</a:t>
            </a:r>
            <a:r>
              <a:rPr lang="en-US" dirty="0"/>
              <a:t>://naco.gov.in/sites/default/files/Paving%20the%20Way%20for%20an%20AIDS%2015122017.pdf</a:t>
            </a:r>
          </a:p>
        </p:txBody>
      </p:sp>
      <p:sp>
        <p:nvSpPr>
          <p:cNvPr id="5" name="TextBox 4"/>
          <p:cNvSpPr txBox="1"/>
          <p:nvPr/>
        </p:nvSpPr>
        <p:spPr>
          <a:xfrm>
            <a:off x="81415" y="260648"/>
            <a:ext cx="3635897" cy="954107"/>
          </a:xfrm>
          <a:prstGeom prst="rect">
            <a:avLst/>
          </a:prstGeom>
          <a:noFill/>
        </p:spPr>
        <p:txBody>
          <a:bodyPr wrap="square" rtlCol="0">
            <a:spAutoFit/>
          </a:bodyPr>
          <a:lstStyle/>
          <a:p>
            <a:r>
              <a:rPr lang="en-US" sz="2800" b="1" dirty="0" smtClean="0"/>
              <a:t>Diagnostic and treatment coverage </a:t>
            </a:r>
            <a:endParaRPr lang="en-IN" sz="2800" b="1" dirty="0"/>
          </a:p>
        </p:txBody>
      </p:sp>
    </p:spTree>
    <p:extLst>
      <p:ext uri="{BB962C8B-B14F-4D97-AF65-F5344CB8AC3E}">
        <p14:creationId xmlns:p14="http://schemas.microsoft.com/office/powerpoint/2010/main" val="39954592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401932"/>
            <a:ext cx="8567936" cy="5775735"/>
          </a:xfrm>
          <a:prstGeom prst="rect">
            <a:avLst/>
          </a:prstGeom>
        </p:spPr>
      </p:pic>
      <p:sp>
        <p:nvSpPr>
          <p:cNvPr id="4" name="TextBox 3"/>
          <p:cNvSpPr txBox="1"/>
          <p:nvPr/>
        </p:nvSpPr>
        <p:spPr>
          <a:xfrm>
            <a:off x="1025085" y="6177667"/>
            <a:ext cx="7128792" cy="923330"/>
          </a:xfrm>
          <a:prstGeom prst="rect">
            <a:avLst/>
          </a:prstGeom>
          <a:noFill/>
        </p:spPr>
        <p:txBody>
          <a:bodyPr wrap="square" rtlCol="0">
            <a:spAutoFit/>
          </a:bodyPr>
          <a:lstStyle/>
          <a:p>
            <a:r>
              <a:rPr lang="en-IN" dirty="0"/>
              <a:t>Care, Support and Treatment &amp; HIV-TB DR R S GUPTA DDG (BTS &amp; CST) NACO, MOHFW, GOI, NEW DELHI</a:t>
            </a:r>
          </a:p>
          <a:p>
            <a:endParaRPr lang="en-IN" dirty="0"/>
          </a:p>
        </p:txBody>
      </p:sp>
    </p:spTree>
    <p:extLst>
      <p:ext uri="{BB962C8B-B14F-4D97-AF65-F5344CB8AC3E}">
        <p14:creationId xmlns:p14="http://schemas.microsoft.com/office/powerpoint/2010/main" val="28489187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5391" y="66454"/>
            <a:ext cx="5832648" cy="523220"/>
          </a:xfrm>
          <a:prstGeom prst="rect">
            <a:avLst/>
          </a:prstGeom>
          <a:noFill/>
        </p:spPr>
        <p:txBody>
          <a:bodyPr wrap="square" rtlCol="0">
            <a:spAutoFit/>
          </a:bodyPr>
          <a:lstStyle/>
          <a:p>
            <a:r>
              <a:rPr lang="en-US" sz="2800" b="1" dirty="0" smtClean="0"/>
              <a:t>Costs associated with HIV/AIDS</a:t>
            </a:r>
            <a:endParaRPr lang="en-IN" sz="2800" b="1" dirty="0"/>
          </a:p>
        </p:txBody>
      </p:sp>
      <p:graphicFrame>
        <p:nvGraphicFramePr>
          <p:cNvPr id="4" name="Diagram 3"/>
          <p:cNvGraphicFramePr/>
          <p:nvPr>
            <p:extLst>
              <p:ext uri="{D42A27DB-BD31-4B8C-83A1-F6EECF244321}">
                <p14:modId xmlns:p14="http://schemas.microsoft.com/office/powerpoint/2010/main" val="4217114225"/>
              </p:ext>
            </p:extLst>
          </p:nvPr>
        </p:nvGraphicFramePr>
        <p:xfrm>
          <a:off x="323528" y="685927"/>
          <a:ext cx="8280920" cy="5047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0" y="6128426"/>
            <a:ext cx="8371099" cy="646331"/>
          </a:xfrm>
          <a:prstGeom prst="rect">
            <a:avLst/>
          </a:prstGeom>
          <a:noFill/>
        </p:spPr>
        <p:txBody>
          <a:bodyPr wrap="square" rtlCol="0">
            <a:spAutoFit/>
          </a:bodyPr>
          <a:lstStyle/>
          <a:p>
            <a:r>
              <a:rPr lang="en-US" sz="1200" dirty="0" smtClean="0"/>
              <a:t>Financial </a:t>
            </a:r>
            <a:r>
              <a:rPr lang="en-US" sz="1200" dirty="0"/>
              <a:t>burden of health services for people with HIV/AIDS in India</a:t>
            </a:r>
          </a:p>
          <a:p>
            <a:r>
              <a:rPr lang="en-US" sz="1200" dirty="0"/>
              <a:t>N. </a:t>
            </a:r>
            <a:r>
              <a:rPr lang="en-US" sz="1200" dirty="0" err="1"/>
              <a:t>Kumarasamy</a:t>
            </a:r>
            <a:r>
              <a:rPr lang="en-US" sz="1200" dirty="0"/>
              <a:t>, K.K. </a:t>
            </a:r>
            <a:r>
              <a:rPr lang="en-US" sz="1200" dirty="0" err="1"/>
              <a:t>Venkatesh</a:t>
            </a:r>
            <a:r>
              <a:rPr lang="en-US" sz="1200" dirty="0"/>
              <a:t>*, K.H. Mayer* &amp; Kenneth </a:t>
            </a:r>
            <a:r>
              <a:rPr lang="en-US" sz="1200" dirty="0" err="1"/>
              <a:t>Freedberg</a:t>
            </a:r>
            <a:r>
              <a:rPr lang="en-US" sz="1200" dirty="0" smtClean="0"/>
              <a:t>**</a:t>
            </a:r>
          </a:p>
          <a:p>
            <a:r>
              <a:rPr lang="en-US" sz="1200" dirty="0"/>
              <a:t>Indian J Med Res 126, December 2007, </a:t>
            </a:r>
            <a:r>
              <a:rPr lang="en-US" sz="1200" dirty="0" err="1" smtClean="0"/>
              <a:t>pg</a:t>
            </a:r>
            <a:r>
              <a:rPr lang="en-US" sz="1200" dirty="0" smtClean="0"/>
              <a:t> 509-517</a:t>
            </a:r>
            <a:endParaRPr lang="en-US" sz="1200" dirty="0"/>
          </a:p>
        </p:txBody>
      </p:sp>
    </p:spTree>
    <p:extLst>
      <p:ext uri="{BB962C8B-B14F-4D97-AF65-F5344CB8AC3E}">
        <p14:creationId xmlns:p14="http://schemas.microsoft.com/office/powerpoint/2010/main" val="35202253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mn-lt"/>
              </a:rPr>
              <a:t>Program achievements </a:t>
            </a:r>
            <a:br>
              <a:rPr lang="en-US" sz="2800" b="1" dirty="0" smtClean="0">
                <a:latin typeface="+mn-lt"/>
              </a:rPr>
            </a:br>
            <a:r>
              <a:rPr lang="en-US" sz="2800" b="1" dirty="0" smtClean="0">
                <a:latin typeface="+mn-lt"/>
              </a:rPr>
              <a:t>NACP I (1992-1999)</a:t>
            </a:r>
            <a:endParaRPr lang="en-IN" sz="2800" b="1" dirty="0">
              <a:latin typeface="+mn-lt"/>
            </a:endParaRPr>
          </a:p>
        </p:txBody>
      </p:sp>
      <p:sp>
        <p:nvSpPr>
          <p:cNvPr id="3" name="Content Placeholder 2"/>
          <p:cNvSpPr>
            <a:spLocks noGrp="1"/>
          </p:cNvSpPr>
          <p:nvPr>
            <p:ph idx="1"/>
          </p:nvPr>
        </p:nvSpPr>
        <p:spPr>
          <a:xfrm>
            <a:off x="457200" y="1600200"/>
            <a:ext cx="8507288" cy="4925144"/>
          </a:xfrm>
        </p:spPr>
        <p:txBody>
          <a:bodyPr>
            <a:normAutofit fontScale="70000" lnSpcReduction="20000"/>
          </a:bodyPr>
          <a:lstStyle/>
          <a:p>
            <a:pPr marL="0" indent="0">
              <a:lnSpc>
                <a:spcPct val="100000"/>
              </a:lnSpc>
              <a:buNone/>
            </a:pPr>
            <a:r>
              <a:rPr lang="en-US" sz="3600" spc="10" dirty="0" smtClean="0">
                <a:solidFill>
                  <a:srgbClr val="FF0000"/>
                </a:solidFill>
                <a:cs typeface="Wingdings"/>
              </a:rPr>
              <a:t></a:t>
            </a:r>
            <a:r>
              <a:rPr lang="en-US" sz="3600" spc="10" dirty="0">
                <a:solidFill>
                  <a:srgbClr val="FF0000"/>
                </a:solidFill>
                <a:cs typeface="Wingdings"/>
              </a:rPr>
              <a:t> </a:t>
            </a:r>
            <a:r>
              <a:rPr lang="en-US" sz="3600" spc="10" dirty="0">
                <a:cs typeface="Arial Narrow"/>
              </a:rPr>
              <a:t>National AIDS response structures at both the national and state levels</a:t>
            </a:r>
            <a:endParaRPr lang="en-US" sz="3600" dirty="0">
              <a:cs typeface="Arial Narrow"/>
            </a:endParaRPr>
          </a:p>
          <a:p>
            <a:pPr marL="0" indent="0">
              <a:lnSpc>
                <a:spcPct val="100000"/>
              </a:lnSpc>
              <a:buNone/>
            </a:pPr>
            <a:r>
              <a:rPr lang="en-US" sz="3600" spc="10" dirty="0">
                <a:cs typeface="Arial Narrow"/>
              </a:rPr>
              <a:t>and provided critical financing.</a:t>
            </a:r>
            <a:endParaRPr lang="en-US" sz="3600" dirty="0">
              <a:cs typeface="Arial Narrow"/>
            </a:endParaRPr>
          </a:p>
          <a:p>
            <a:pPr marL="0" indent="0">
              <a:lnSpc>
                <a:spcPct val="100000"/>
              </a:lnSpc>
              <a:buNone/>
            </a:pPr>
            <a:r>
              <a:rPr lang="en-US" sz="3600" spc="10" dirty="0">
                <a:solidFill>
                  <a:srgbClr val="FF0000"/>
                </a:solidFill>
                <a:cs typeface="Wingdings"/>
              </a:rPr>
              <a:t> </a:t>
            </a:r>
            <a:r>
              <a:rPr lang="en-US" sz="3600" spc="10" dirty="0">
                <a:cs typeface="Arial Narrow"/>
              </a:rPr>
              <a:t>Strong partnership with the World Health </a:t>
            </a:r>
            <a:r>
              <a:rPr lang="en-US" sz="3600" spc="10" dirty="0" err="1" smtClean="0">
                <a:cs typeface="Arial Narrow"/>
              </a:rPr>
              <a:t>Organisation</a:t>
            </a:r>
            <a:r>
              <a:rPr lang="en-US" sz="3600" spc="10" dirty="0" smtClean="0">
                <a:cs typeface="Arial Narrow"/>
              </a:rPr>
              <a:t> (WHO</a:t>
            </a:r>
            <a:r>
              <a:rPr lang="en-US" sz="3600" spc="10" dirty="0">
                <a:cs typeface="Arial Narrow"/>
              </a:rPr>
              <a:t>) and later</a:t>
            </a:r>
            <a:endParaRPr lang="en-US" sz="3600" dirty="0">
              <a:cs typeface="Arial Narrow"/>
            </a:endParaRPr>
          </a:p>
          <a:p>
            <a:pPr marL="0" indent="0">
              <a:lnSpc>
                <a:spcPct val="100000"/>
              </a:lnSpc>
              <a:buNone/>
            </a:pPr>
            <a:r>
              <a:rPr lang="en-US" sz="3600" spc="10" dirty="0">
                <a:cs typeface="Arial Narrow"/>
              </a:rPr>
              <a:t>helped mobilize additional donor resources.</a:t>
            </a:r>
            <a:endParaRPr lang="en-US" sz="3600" dirty="0">
              <a:cs typeface="Arial Narrow"/>
            </a:endParaRPr>
          </a:p>
          <a:p>
            <a:pPr marL="0" indent="0">
              <a:lnSpc>
                <a:spcPct val="100000"/>
              </a:lnSpc>
              <a:buNone/>
            </a:pPr>
            <a:r>
              <a:rPr lang="en-US" sz="3600" spc="10" dirty="0">
                <a:solidFill>
                  <a:srgbClr val="FF0000"/>
                </a:solidFill>
                <a:cs typeface="Wingdings"/>
              </a:rPr>
              <a:t> </a:t>
            </a:r>
            <a:r>
              <a:rPr lang="en-US" sz="3600" spc="10" dirty="0">
                <a:cs typeface="Arial Narrow"/>
              </a:rPr>
              <a:t>Established the State AIDS Control Cells</a:t>
            </a:r>
            <a:endParaRPr lang="en-US" sz="3600" dirty="0">
              <a:cs typeface="Arial Narrow"/>
            </a:endParaRPr>
          </a:p>
          <a:p>
            <a:pPr marL="0" indent="0">
              <a:lnSpc>
                <a:spcPct val="100000"/>
              </a:lnSpc>
              <a:buNone/>
            </a:pPr>
            <a:r>
              <a:rPr lang="en-US" sz="3600" spc="10" dirty="0">
                <a:solidFill>
                  <a:srgbClr val="FF0000"/>
                </a:solidFill>
                <a:cs typeface="Wingdings"/>
              </a:rPr>
              <a:t> </a:t>
            </a:r>
            <a:r>
              <a:rPr lang="en-US" sz="3600" spc="10" dirty="0">
                <a:cs typeface="Arial Narrow"/>
              </a:rPr>
              <a:t>Improved blood safety.</a:t>
            </a:r>
            <a:endParaRPr lang="en-US" sz="3600" dirty="0">
              <a:cs typeface="Arial Narrow"/>
            </a:endParaRPr>
          </a:p>
          <a:p>
            <a:pPr marL="0" indent="0">
              <a:lnSpc>
                <a:spcPct val="100000"/>
              </a:lnSpc>
              <a:buNone/>
            </a:pPr>
            <a:r>
              <a:rPr lang="en-US" sz="3600" spc="10" dirty="0">
                <a:solidFill>
                  <a:srgbClr val="FF0000"/>
                </a:solidFill>
                <a:cs typeface="Wingdings"/>
              </a:rPr>
              <a:t> </a:t>
            </a:r>
            <a:r>
              <a:rPr lang="en-US" sz="3600" spc="10" dirty="0">
                <a:cs typeface="Arial Narrow"/>
              </a:rPr>
              <a:t>Expanded sentinel surveillance and improved coverage and reliability  of</a:t>
            </a:r>
            <a:endParaRPr lang="en-US" sz="3600" dirty="0">
              <a:cs typeface="Arial Narrow"/>
            </a:endParaRPr>
          </a:p>
          <a:p>
            <a:pPr marL="0" indent="0">
              <a:lnSpc>
                <a:spcPct val="100000"/>
              </a:lnSpc>
              <a:buNone/>
            </a:pPr>
            <a:r>
              <a:rPr lang="en-US" sz="3600" spc="10" dirty="0">
                <a:cs typeface="Arial Narrow"/>
              </a:rPr>
              <a:t>data.</a:t>
            </a:r>
            <a:endParaRPr lang="en-US" sz="3600" dirty="0">
              <a:cs typeface="Arial Narrow"/>
            </a:endParaRPr>
          </a:p>
          <a:p>
            <a:pPr marL="0" indent="0">
              <a:lnSpc>
                <a:spcPct val="100000"/>
              </a:lnSpc>
              <a:buNone/>
            </a:pPr>
            <a:r>
              <a:rPr lang="en-US" sz="3600" spc="10" dirty="0">
                <a:solidFill>
                  <a:srgbClr val="FF0000"/>
                </a:solidFill>
                <a:cs typeface="Wingdings"/>
              </a:rPr>
              <a:t> </a:t>
            </a:r>
            <a:r>
              <a:rPr lang="en-US" sz="3600" spc="10" dirty="0">
                <a:cs typeface="Arial Narrow"/>
              </a:rPr>
              <a:t>Improved condom promotion activities.</a:t>
            </a:r>
            <a:endParaRPr lang="en-US" sz="3600" dirty="0">
              <a:cs typeface="Arial Narrow"/>
            </a:endParaRPr>
          </a:p>
          <a:p>
            <a:pPr marL="0" indent="0">
              <a:lnSpc>
                <a:spcPct val="100000"/>
              </a:lnSpc>
              <a:buNone/>
            </a:pPr>
            <a:r>
              <a:rPr lang="en-US" sz="3600" spc="10" dirty="0" smtClean="0">
                <a:solidFill>
                  <a:srgbClr val="FF0000"/>
                </a:solidFill>
                <a:cs typeface="Wingdings"/>
              </a:rPr>
              <a:t> </a:t>
            </a:r>
            <a:r>
              <a:rPr lang="en-US" sz="3600" spc="10" dirty="0" smtClean="0">
                <a:cs typeface="Arial Narrow"/>
              </a:rPr>
              <a:t>National </a:t>
            </a:r>
            <a:r>
              <a:rPr lang="en-US" sz="3600" spc="10" dirty="0">
                <a:cs typeface="Arial Narrow"/>
              </a:rPr>
              <a:t>HIV testing policy.</a:t>
            </a:r>
            <a:endParaRPr lang="en-US" sz="3600" dirty="0">
              <a:cs typeface="Arial Narrow"/>
            </a:endParaRPr>
          </a:p>
          <a:p>
            <a:endParaRPr lang="en-IN" dirty="0"/>
          </a:p>
        </p:txBody>
      </p:sp>
    </p:spTree>
    <p:extLst>
      <p:ext uri="{BB962C8B-B14F-4D97-AF65-F5344CB8AC3E}">
        <p14:creationId xmlns:p14="http://schemas.microsoft.com/office/powerpoint/2010/main" val="2466161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mn-lt"/>
              </a:rPr>
              <a:t>NACP II (1999-2007)</a:t>
            </a:r>
            <a:endParaRPr lang="en-IN" sz="2800" b="1" dirty="0">
              <a:latin typeface="+mn-lt"/>
            </a:endParaRPr>
          </a:p>
        </p:txBody>
      </p:sp>
      <p:sp>
        <p:nvSpPr>
          <p:cNvPr id="3" name="Content Placeholder 2"/>
          <p:cNvSpPr>
            <a:spLocks noGrp="1"/>
          </p:cNvSpPr>
          <p:nvPr>
            <p:ph idx="1"/>
          </p:nvPr>
        </p:nvSpPr>
        <p:spPr>
          <a:xfrm>
            <a:off x="457200" y="1600200"/>
            <a:ext cx="8229600" cy="4925144"/>
          </a:xfrm>
        </p:spPr>
        <p:txBody>
          <a:bodyPr>
            <a:normAutofit fontScale="92500" lnSpcReduction="10000"/>
          </a:bodyPr>
          <a:lstStyle/>
          <a:p>
            <a:pPr marL="0" lvl="0" indent="0">
              <a:lnSpc>
                <a:spcPct val="100000"/>
              </a:lnSpc>
              <a:spcBef>
                <a:spcPts val="0"/>
              </a:spcBef>
              <a:buNone/>
            </a:pPr>
            <a:r>
              <a:rPr lang="en-US" sz="2500" spc="10" dirty="0" smtClean="0">
                <a:solidFill>
                  <a:prstClr val="black"/>
                </a:solidFill>
                <a:cs typeface="Arial"/>
              </a:rPr>
              <a:t>At </a:t>
            </a:r>
            <a:r>
              <a:rPr lang="en-US" sz="2500" spc="10" dirty="0">
                <a:solidFill>
                  <a:prstClr val="black"/>
                </a:solidFill>
                <a:cs typeface="Arial"/>
              </a:rPr>
              <a:t>the operational level   NGOs implemented &amp; 1,033</a:t>
            </a:r>
            <a:endParaRPr lang="en-US" sz="2500" dirty="0">
              <a:solidFill>
                <a:prstClr val="black"/>
              </a:solidFill>
              <a:cs typeface="Arial"/>
            </a:endParaRPr>
          </a:p>
          <a:p>
            <a:pPr marL="274320" lvl="0" indent="0">
              <a:lnSpc>
                <a:spcPct val="100000"/>
              </a:lnSpc>
              <a:spcBef>
                <a:spcPts val="0"/>
              </a:spcBef>
              <a:buNone/>
            </a:pPr>
            <a:r>
              <a:rPr lang="en-US" sz="2500" spc="10" dirty="0">
                <a:solidFill>
                  <a:prstClr val="black"/>
                </a:solidFill>
                <a:cs typeface="Arial"/>
              </a:rPr>
              <a:t>targeted interventions set up, 875 Voluntary counseling and</a:t>
            </a:r>
            <a:endParaRPr lang="en-US" sz="2500" dirty="0">
              <a:solidFill>
                <a:prstClr val="black"/>
              </a:solidFill>
              <a:cs typeface="Arial"/>
            </a:endParaRPr>
          </a:p>
          <a:p>
            <a:pPr marL="274320" lvl="0" indent="0">
              <a:lnSpc>
                <a:spcPct val="100000"/>
              </a:lnSpc>
              <a:spcBef>
                <a:spcPts val="0"/>
              </a:spcBef>
              <a:buNone/>
            </a:pPr>
            <a:r>
              <a:rPr lang="en-US" sz="2500" spc="10" dirty="0">
                <a:solidFill>
                  <a:prstClr val="black"/>
                </a:solidFill>
                <a:cs typeface="Arial"/>
              </a:rPr>
              <a:t>testing centers (VCTC) and 679 STI clinics at  the district</a:t>
            </a:r>
            <a:endParaRPr lang="en-US" sz="2500" dirty="0">
              <a:solidFill>
                <a:prstClr val="black"/>
              </a:solidFill>
              <a:cs typeface="Arial"/>
            </a:endParaRPr>
          </a:p>
          <a:p>
            <a:pPr marL="274320" lvl="0" indent="0">
              <a:lnSpc>
                <a:spcPct val="100000"/>
              </a:lnSpc>
              <a:spcBef>
                <a:spcPts val="0"/>
              </a:spcBef>
              <a:buNone/>
            </a:pPr>
            <a:r>
              <a:rPr lang="en-US" sz="2500" spc="10" dirty="0">
                <a:solidFill>
                  <a:prstClr val="black"/>
                </a:solidFill>
                <a:cs typeface="Arial"/>
              </a:rPr>
              <a:t>level.</a:t>
            </a:r>
            <a:endParaRPr lang="en-US" sz="2500" dirty="0">
              <a:solidFill>
                <a:prstClr val="black"/>
              </a:solidFill>
              <a:cs typeface="Arial"/>
            </a:endParaRPr>
          </a:p>
          <a:p>
            <a:pPr marL="0" lvl="0" indent="0">
              <a:lnSpc>
                <a:spcPct val="100000"/>
              </a:lnSpc>
              <a:spcBef>
                <a:spcPts val="0"/>
              </a:spcBef>
              <a:buNone/>
            </a:pPr>
            <a:r>
              <a:rPr lang="en-US" sz="2500" spc="10" dirty="0">
                <a:solidFill>
                  <a:srgbClr val="FF0000"/>
                </a:solidFill>
                <a:cs typeface="Wingdings"/>
              </a:rPr>
              <a:t> </a:t>
            </a:r>
            <a:r>
              <a:rPr lang="en-US" sz="2500" spc="10" dirty="0">
                <a:solidFill>
                  <a:prstClr val="black"/>
                </a:solidFill>
                <a:cs typeface="Arial"/>
              </a:rPr>
              <a:t>Nation-wide and state level </a:t>
            </a:r>
            <a:r>
              <a:rPr lang="en-US" sz="2500" spc="10" dirty="0" err="1">
                <a:solidFill>
                  <a:prstClr val="black"/>
                </a:solidFill>
                <a:cs typeface="Arial"/>
              </a:rPr>
              <a:t>Behaviour</a:t>
            </a:r>
            <a:r>
              <a:rPr lang="en-US" sz="2500" spc="10" dirty="0">
                <a:solidFill>
                  <a:prstClr val="black"/>
                </a:solidFill>
                <a:cs typeface="Arial"/>
              </a:rPr>
              <a:t> Sentinel Surveillance</a:t>
            </a:r>
            <a:endParaRPr lang="en-US" sz="2500" dirty="0">
              <a:solidFill>
                <a:prstClr val="black"/>
              </a:solidFill>
              <a:cs typeface="Arial"/>
            </a:endParaRPr>
          </a:p>
          <a:p>
            <a:pPr marL="274320" lvl="0" indent="0">
              <a:lnSpc>
                <a:spcPct val="100000"/>
              </a:lnSpc>
              <a:spcBef>
                <a:spcPts val="0"/>
              </a:spcBef>
              <a:buNone/>
            </a:pPr>
            <a:r>
              <a:rPr lang="en-US" sz="2500" spc="10" dirty="0">
                <a:solidFill>
                  <a:prstClr val="black"/>
                </a:solidFill>
                <a:cs typeface="Arial"/>
              </a:rPr>
              <a:t>(BSS) surveys were conducted</a:t>
            </a:r>
            <a:endParaRPr lang="en-US" sz="2500" dirty="0">
              <a:solidFill>
                <a:prstClr val="black"/>
              </a:solidFill>
              <a:cs typeface="Arial"/>
            </a:endParaRPr>
          </a:p>
          <a:p>
            <a:pPr marL="0" lvl="0" indent="0">
              <a:lnSpc>
                <a:spcPct val="100000"/>
              </a:lnSpc>
              <a:spcBef>
                <a:spcPts val="0"/>
              </a:spcBef>
              <a:buNone/>
            </a:pPr>
            <a:r>
              <a:rPr lang="en-US" sz="2500" spc="10" dirty="0">
                <a:solidFill>
                  <a:srgbClr val="FF0000"/>
                </a:solidFill>
                <a:cs typeface="Wingdings"/>
              </a:rPr>
              <a:t> </a:t>
            </a:r>
            <a:r>
              <a:rPr lang="en-US" sz="2500" spc="10" dirty="0">
                <a:solidFill>
                  <a:prstClr val="black"/>
                </a:solidFill>
                <a:cs typeface="Arial"/>
              </a:rPr>
              <a:t>Prevention of parent-to-child transmission  (PPTCT)</a:t>
            </a:r>
            <a:endParaRPr lang="en-US" sz="2500" dirty="0">
              <a:solidFill>
                <a:prstClr val="black"/>
              </a:solidFill>
              <a:cs typeface="Arial"/>
            </a:endParaRPr>
          </a:p>
          <a:p>
            <a:pPr marL="274320" lvl="0" indent="0">
              <a:lnSpc>
                <a:spcPct val="100000"/>
              </a:lnSpc>
              <a:spcBef>
                <a:spcPts val="0"/>
              </a:spcBef>
              <a:buNone/>
            </a:pPr>
            <a:r>
              <a:rPr lang="en-US" sz="2500" spc="10" dirty="0" err="1">
                <a:solidFill>
                  <a:prstClr val="black"/>
                </a:solidFill>
                <a:cs typeface="Arial"/>
              </a:rPr>
              <a:t>programme</a:t>
            </a:r>
            <a:r>
              <a:rPr lang="en-US" sz="2500" spc="10" dirty="0">
                <a:solidFill>
                  <a:prstClr val="black"/>
                </a:solidFill>
                <a:cs typeface="Arial"/>
              </a:rPr>
              <a:t> was expanded.</a:t>
            </a:r>
            <a:endParaRPr lang="en-US" sz="2500" dirty="0">
              <a:solidFill>
                <a:prstClr val="black"/>
              </a:solidFill>
              <a:cs typeface="Arial"/>
            </a:endParaRPr>
          </a:p>
          <a:p>
            <a:pPr marL="0" lvl="0" indent="0">
              <a:lnSpc>
                <a:spcPct val="100000"/>
              </a:lnSpc>
              <a:spcBef>
                <a:spcPts val="0"/>
              </a:spcBef>
              <a:buNone/>
            </a:pPr>
            <a:r>
              <a:rPr lang="en-US" sz="2500" spc="10" dirty="0">
                <a:solidFill>
                  <a:srgbClr val="FF0000"/>
                </a:solidFill>
                <a:cs typeface="Wingdings"/>
              </a:rPr>
              <a:t> </a:t>
            </a:r>
            <a:r>
              <a:rPr lang="en-US" sz="2500" spc="10" dirty="0">
                <a:solidFill>
                  <a:prstClr val="black"/>
                </a:solidFill>
                <a:cs typeface="Arial"/>
              </a:rPr>
              <a:t>A computerized management information system (CMIS) </a:t>
            </a:r>
            <a:endParaRPr lang="en-US" sz="2500" dirty="0">
              <a:solidFill>
                <a:prstClr val="black"/>
              </a:solidFill>
              <a:cs typeface="Arial"/>
            </a:endParaRPr>
          </a:p>
          <a:p>
            <a:pPr marL="274320" lvl="0" indent="0">
              <a:lnSpc>
                <a:spcPct val="100000"/>
              </a:lnSpc>
              <a:spcBef>
                <a:spcPts val="0"/>
              </a:spcBef>
              <a:buNone/>
            </a:pPr>
            <a:r>
              <a:rPr lang="en-US" sz="2500" spc="10" dirty="0">
                <a:solidFill>
                  <a:prstClr val="black"/>
                </a:solidFill>
                <a:cs typeface="Arial"/>
              </a:rPr>
              <a:t>created.</a:t>
            </a:r>
            <a:endParaRPr lang="en-US" sz="2500" dirty="0">
              <a:solidFill>
                <a:prstClr val="black"/>
              </a:solidFill>
              <a:cs typeface="Arial"/>
            </a:endParaRPr>
          </a:p>
          <a:p>
            <a:pPr marL="0" lvl="0" indent="0">
              <a:lnSpc>
                <a:spcPct val="100000"/>
              </a:lnSpc>
              <a:spcBef>
                <a:spcPts val="0"/>
              </a:spcBef>
              <a:buNone/>
            </a:pPr>
            <a:r>
              <a:rPr lang="en-US" sz="2500" spc="10" dirty="0">
                <a:solidFill>
                  <a:srgbClr val="FF0000"/>
                </a:solidFill>
                <a:cs typeface="Wingdings"/>
              </a:rPr>
              <a:t> </a:t>
            </a:r>
            <a:r>
              <a:rPr lang="en-US" sz="2500" spc="10" dirty="0">
                <a:solidFill>
                  <a:prstClr val="black"/>
                </a:solidFill>
                <a:cs typeface="Arial"/>
              </a:rPr>
              <a:t>HIV prevention and care and support organizations and</a:t>
            </a:r>
            <a:endParaRPr lang="en-US" sz="2500" dirty="0">
              <a:solidFill>
                <a:prstClr val="black"/>
              </a:solidFill>
              <a:cs typeface="Arial"/>
            </a:endParaRPr>
          </a:p>
          <a:p>
            <a:pPr marL="274320" lvl="0" indent="0">
              <a:lnSpc>
                <a:spcPct val="100000"/>
              </a:lnSpc>
              <a:spcBef>
                <a:spcPts val="0"/>
              </a:spcBef>
              <a:buNone/>
            </a:pPr>
            <a:r>
              <a:rPr lang="en-US" sz="2500" spc="10" dirty="0">
                <a:solidFill>
                  <a:prstClr val="black"/>
                </a:solidFill>
                <a:cs typeface="Arial"/>
              </a:rPr>
              <a:t>networks were strengthened.</a:t>
            </a:r>
            <a:endParaRPr lang="en-US" sz="2500" dirty="0">
              <a:solidFill>
                <a:prstClr val="black"/>
              </a:solidFill>
              <a:cs typeface="Arial"/>
            </a:endParaRPr>
          </a:p>
          <a:p>
            <a:pPr marL="0" lvl="0" indent="0">
              <a:lnSpc>
                <a:spcPct val="100000"/>
              </a:lnSpc>
              <a:spcBef>
                <a:spcPts val="0"/>
              </a:spcBef>
              <a:buNone/>
            </a:pPr>
            <a:r>
              <a:rPr lang="en-US" sz="2500" spc="10" dirty="0">
                <a:solidFill>
                  <a:srgbClr val="FF0000"/>
                </a:solidFill>
                <a:cs typeface="Wingdings"/>
              </a:rPr>
              <a:t> </a:t>
            </a:r>
            <a:r>
              <a:rPr lang="en-US" sz="2500" spc="10" dirty="0">
                <a:solidFill>
                  <a:prstClr val="black"/>
                </a:solidFill>
                <a:cs typeface="Arial"/>
              </a:rPr>
              <a:t>Support from bilateral, multilateral, and other partner</a:t>
            </a:r>
            <a:endParaRPr lang="en-US" sz="2500" dirty="0">
              <a:solidFill>
                <a:prstClr val="black"/>
              </a:solidFill>
              <a:cs typeface="Arial"/>
            </a:endParaRPr>
          </a:p>
          <a:p>
            <a:pPr marL="274320" lvl="0" indent="0">
              <a:lnSpc>
                <a:spcPct val="100000"/>
              </a:lnSpc>
              <a:spcBef>
                <a:spcPts val="0"/>
              </a:spcBef>
              <a:buNone/>
            </a:pPr>
            <a:r>
              <a:rPr lang="en-US" sz="2500" spc="10" dirty="0">
                <a:solidFill>
                  <a:prstClr val="black"/>
                </a:solidFill>
                <a:cs typeface="Arial"/>
              </a:rPr>
              <a:t>agencies also increased substantially</a:t>
            </a:r>
            <a:endParaRPr lang="en-US" sz="2500" dirty="0">
              <a:solidFill>
                <a:prstClr val="black"/>
              </a:solidFill>
              <a:cs typeface="Arial"/>
            </a:endParaRPr>
          </a:p>
          <a:p>
            <a:endParaRPr lang="en-IN" dirty="0"/>
          </a:p>
        </p:txBody>
      </p:sp>
    </p:spTree>
    <p:extLst>
      <p:ext uri="{BB962C8B-B14F-4D97-AF65-F5344CB8AC3E}">
        <p14:creationId xmlns:p14="http://schemas.microsoft.com/office/powerpoint/2010/main" val="34029588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mn-lt"/>
              </a:rPr>
              <a:t>NACP-III (2007-2012)</a:t>
            </a:r>
            <a:endParaRPr lang="en-IN" sz="2800" b="1" dirty="0">
              <a:latin typeface="+mn-lt"/>
            </a:endParaRPr>
          </a:p>
        </p:txBody>
      </p:sp>
      <p:sp>
        <p:nvSpPr>
          <p:cNvPr id="4" name="Content Placeholder 3"/>
          <p:cNvSpPr>
            <a:spLocks noGrp="1"/>
          </p:cNvSpPr>
          <p:nvPr>
            <p:ph idx="1"/>
          </p:nvPr>
        </p:nvSpPr>
        <p:spPr/>
        <p:txBody>
          <a:bodyPr>
            <a:normAutofit fontScale="92500"/>
          </a:bodyPr>
          <a:lstStyle/>
          <a:p>
            <a:pPr marL="0" lvl="0" indent="0">
              <a:lnSpc>
                <a:spcPct val="100000"/>
              </a:lnSpc>
              <a:spcBef>
                <a:spcPts val="0"/>
              </a:spcBef>
              <a:buNone/>
            </a:pPr>
            <a:r>
              <a:rPr lang="en-US" sz="2400" spc="10" dirty="0">
                <a:solidFill>
                  <a:srgbClr val="FF0000"/>
                </a:solidFill>
                <a:cs typeface="Wingdings"/>
              </a:rPr>
              <a:t> </a:t>
            </a:r>
            <a:r>
              <a:rPr lang="en-US" sz="2400" spc="10" dirty="0" smtClean="0">
                <a:solidFill>
                  <a:prstClr val="black"/>
                </a:solidFill>
                <a:cs typeface="Arial Narrow"/>
              </a:rPr>
              <a:t>There </a:t>
            </a:r>
            <a:r>
              <a:rPr lang="en-US" sz="2400" spc="10" dirty="0">
                <a:solidFill>
                  <a:prstClr val="black"/>
                </a:solidFill>
                <a:cs typeface="Arial Narrow"/>
              </a:rPr>
              <a:t>are 306 fully functional ART </a:t>
            </a:r>
            <a:r>
              <a:rPr lang="en-US" sz="2400" spc="10" dirty="0" err="1">
                <a:solidFill>
                  <a:prstClr val="black"/>
                </a:solidFill>
                <a:cs typeface="Arial Narrow"/>
              </a:rPr>
              <a:t>Centres</a:t>
            </a:r>
            <a:r>
              <a:rPr lang="en-US" sz="2400" spc="10" dirty="0">
                <a:solidFill>
                  <a:prstClr val="black"/>
                </a:solidFill>
                <a:cs typeface="Arial Narrow"/>
              </a:rPr>
              <a:t> against the target of 250</a:t>
            </a:r>
            <a:endParaRPr lang="en-US" sz="2400" dirty="0">
              <a:solidFill>
                <a:prstClr val="black"/>
              </a:solidFill>
              <a:cs typeface="Arial Narrow"/>
            </a:endParaRPr>
          </a:p>
          <a:p>
            <a:pPr marL="274319" lvl="0" indent="0">
              <a:lnSpc>
                <a:spcPct val="100000"/>
              </a:lnSpc>
              <a:spcBef>
                <a:spcPts val="0"/>
              </a:spcBef>
              <a:buNone/>
            </a:pPr>
            <a:r>
              <a:rPr lang="en-US" sz="2400" spc="10" dirty="0">
                <a:solidFill>
                  <a:prstClr val="black"/>
                </a:solidFill>
                <a:cs typeface="Arial Narrow"/>
              </a:rPr>
              <a:t>by March 2012</a:t>
            </a:r>
            <a:endParaRPr lang="en-US" sz="2400" dirty="0">
              <a:solidFill>
                <a:prstClr val="black"/>
              </a:solidFill>
              <a:cs typeface="Arial Narrow"/>
            </a:endParaRPr>
          </a:p>
          <a:p>
            <a:pPr marL="0" lvl="0" indent="0">
              <a:lnSpc>
                <a:spcPct val="100000"/>
              </a:lnSpc>
              <a:spcBef>
                <a:spcPts val="0"/>
              </a:spcBef>
              <a:buNone/>
            </a:pPr>
            <a:r>
              <a:rPr lang="en-US" sz="2400" spc="10" dirty="0">
                <a:solidFill>
                  <a:srgbClr val="FF0000"/>
                </a:solidFill>
                <a:cs typeface="Wingdings"/>
              </a:rPr>
              <a:t> </a:t>
            </a:r>
            <a:r>
              <a:rPr lang="en-US" sz="2400" spc="10" dirty="0">
                <a:solidFill>
                  <a:prstClr val="black"/>
                </a:solidFill>
                <a:cs typeface="Arial Narrow"/>
              </a:rPr>
              <a:t>Nearly 12.5 lakh PLHIV are registered and 420000 patients are</a:t>
            </a:r>
            <a:endParaRPr lang="en-US" sz="2400" dirty="0">
              <a:solidFill>
                <a:prstClr val="black"/>
              </a:solidFill>
              <a:cs typeface="Arial Narrow"/>
            </a:endParaRPr>
          </a:p>
          <a:p>
            <a:pPr marL="274319" lvl="0" indent="0">
              <a:lnSpc>
                <a:spcPct val="100000"/>
              </a:lnSpc>
              <a:spcBef>
                <a:spcPts val="0"/>
              </a:spcBef>
              <a:buNone/>
            </a:pPr>
            <a:r>
              <a:rPr lang="en-US" sz="2400" spc="10" dirty="0">
                <a:solidFill>
                  <a:prstClr val="black"/>
                </a:solidFill>
                <a:cs typeface="Arial Narrow"/>
              </a:rPr>
              <a:t>currently on ART.</a:t>
            </a:r>
            <a:endParaRPr lang="en-US" sz="2400" dirty="0">
              <a:solidFill>
                <a:prstClr val="black"/>
              </a:solidFill>
              <a:cs typeface="Arial Narrow"/>
            </a:endParaRPr>
          </a:p>
          <a:p>
            <a:pPr marL="0" lvl="0" indent="0">
              <a:lnSpc>
                <a:spcPct val="100000"/>
              </a:lnSpc>
              <a:spcBef>
                <a:spcPts val="0"/>
              </a:spcBef>
              <a:buNone/>
            </a:pPr>
            <a:r>
              <a:rPr lang="en-US" sz="2400" spc="10" dirty="0">
                <a:solidFill>
                  <a:srgbClr val="FF0000"/>
                </a:solidFill>
                <a:cs typeface="Wingdings"/>
              </a:rPr>
              <a:t> </a:t>
            </a:r>
            <a:r>
              <a:rPr lang="en-US" sz="2400" spc="10" dirty="0">
                <a:solidFill>
                  <a:prstClr val="black"/>
                </a:solidFill>
                <a:cs typeface="Arial Narrow"/>
              </a:rPr>
              <a:t>612 Link ART </a:t>
            </a:r>
            <a:r>
              <a:rPr lang="en-US" sz="2400" spc="10" dirty="0" smtClean="0">
                <a:solidFill>
                  <a:prstClr val="black"/>
                </a:solidFill>
                <a:cs typeface="Arial Narrow"/>
              </a:rPr>
              <a:t>Centre </a:t>
            </a:r>
            <a:r>
              <a:rPr lang="en-US" sz="2400" spc="10" dirty="0">
                <a:solidFill>
                  <a:prstClr val="black"/>
                </a:solidFill>
                <a:cs typeface="Arial Narrow"/>
              </a:rPr>
              <a:t>(LAC) have been established wherein, 26023</a:t>
            </a:r>
            <a:endParaRPr lang="en-US" sz="2400" dirty="0">
              <a:solidFill>
                <a:prstClr val="black"/>
              </a:solidFill>
              <a:cs typeface="Arial Narrow"/>
            </a:endParaRPr>
          </a:p>
          <a:p>
            <a:pPr marL="274319" lvl="0" indent="0">
              <a:lnSpc>
                <a:spcPct val="100000"/>
              </a:lnSpc>
              <a:spcBef>
                <a:spcPts val="0"/>
              </a:spcBef>
              <a:buNone/>
            </a:pPr>
            <a:r>
              <a:rPr lang="en-US" sz="2400" spc="10" dirty="0">
                <a:solidFill>
                  <a:prstClr val="black"/>
                </a:solidFill>
                <a:cs typeface="Arial Narrow"/>
              </a:rPr>
              <a:t>PLHIV are taking Services</a:t>
            </a:r>
            <a:endParaRPr lang="en-US" sz="2400" dirty="0">
              <a:solidFill>
                <a:prstClr val="black"/>
              </a:solidFill>
              <a:cs typeface="Arial Narrow"/>
            </a:endParaRPr>
          </a:p>
          <a:p>
            <a:pPr marL="0" lvl="0" indent="0">
              <a:lnSpc>
                <a:spcPct val="100000"/>
              </a:lnSpc>
              <a:spcBef>
                <a:spcPts val="0"/>
              </a:spcBef>
              <a:buNone/>
            </a:pPr>
            <a:r>
              <a:rPr lang="en-US" sz="2400" spc="10" dirty="0">
                <a:solidFill>
                  <a:srgbClr val="FF0000"/>
                </a:solidFill>
                <a:cs typeface="Wingdings"/>
              </a:rPr>
              <a:t> </a:t>
            </a:r>
            <a:r>
              <a:rPr lang="en-US" sz="2400" spc="10" dirty="0">
                <a:solidFill>
                  <a:prstClr val="black"/>
                </a:solidFill>
                <a:cs typeface="Arial Narrow"/>
              </a:rPr>
              <a:t>There are 10 </a:t>
            </a:r>
            <a:r>
              <a:rPr lang="en-US" sz="2400" spc="10" dirty="0" err="1">
                <a:solidFill>
                  <a:prstClr val="black"/>
                </a:solidFill>
                <a:cs typeface="Arial Narrow"/>
              </a:rPr>
              <a:t>Centres</a:t>
            </a:r>
            <a:r>
              <a:rPr lang="en-US" sz="2400" spc="10" dirty="0">
                <a:solidFill>
                  <a:prstClr val="black"/>
                </a:solidFill>
                <a:cs typeface="Arial Narrow"/>
              </a:rPr>
              <a:t> of Excellence,</a:t>
            </a:r>
            <a:endParaRPr lang="en-US" sz="2400" dirty="0">
              <a:solidFill>
                <a:prstClr val="black"/>
              </a:solidFill>
              <a:cs typeface="Arial Narrow"/>
            </a:endParaRPr>
          </a:p>
          <a:p>
            <a:pPr marL="0" lvl="0" indent="0">
              <a:lnSpc>
                <a:spcPct val="100000"/>
              </a:lnSpc>
              <a:spcBef>
                <a:spcPts val="0"/>
              </a:spcBef>
              <a:buNone/>
            </a:pPr>
            <a:r>
              <a:rPr lang="en-US" sz="2400" spc="10" dirty="0">
                <a:solidFill>
                  <a:srgbClr val="FF0000"/>
                </a:solidFill>
                <a:cs typeface="Wingdings"/>
              </a:rPr>
              <a:t> </a:t>
            </a:r>
            <a:r>
              <a:rPr lang="en-US" sz="2400" spc="10" dirty="0">
                <a:solidFill>
                  <a:prstClr val="black"/>
                </a:solidFill>
                <a:cs typeface="Arial Narrow"/>
              </a:rPr>
              <a:t>7 Regional Pediatric </a:t>
            </a:r>
            <a:r>
              <a:rPr lang="en-US" sz="2400" spc="10" dirty="0" err="1">
                <a:solidFill>
                  <a:prstClr val="black"/>
                </a:solidFill>
                <a:cs typeface="Arial Narrow"/>
              </a:rPr>
              <a:t>centres</a:t>
            </a:r>
            <a:r>
              <a:rPr lang="en-US" sz="2400" spc="10" dirty="0">
                <a:solidFill>
                  <a:prstClr val="black"/>
                </a:solidFill>
                <a:cs typeface="Arial Narrow"/>
              </a:rPr>
              <a:t> are also functional.</a:t>
            </a:r>
            <a:endParaRPr lang="en-US" sz="2400" dirty="0">
              <a:solidFill>
                <a:prstClr val="black"/>
              </a:solidFill>
              <a:cs typeface="Arial Narrow"/>
            </a:endParaRPr>
          </a:p>
          <a:p>
            <a:pPr marL="0" lvl="0" indent="0">
              <a:lnSpc>
                <a:spcPct val="100000"/>
              </a:lnSpc>
              <a:spcBef>
                <a:spcPts val="0"/>
              </a:spcBef>
              <a:buNone/>
            </a:pPr>
            <a:r>
              <a:rPr lang="en-US" sz="2400" spc="10" dirty="0">
                <a:solidFill>
                  <a:srgbClr val="FF0000"/>
                </a:solidFill>
                <a:cs typeface="Wingdings"/>
              </a:rPr>
              <a:t> </a:t>
            </a:r>
            <a:r>
              <a:rPr lang="en-US" sz="2400" spc="10" dirty="0">
                <a:solidFill>
                  <a:prstClr val="black"/>
                </a:solidFill>
                <a:cs typeface="Arial Narrow"/>
              </a:rPr>
              <a:t>259 Community Care </a:t>
            </a:r>
            <a:r>
              <a:rPr lang="en-US" sz="2400" spc="10" dirty="0" err="1">
                <a:solidFill>
                  <a:prstClr val="black"/>
                </a:solidFill>
                <a:cs typeface="Arial Narrow"/>
              </a:rPr>
              <a:t>Centres</a:t>
            </a:r>
            <a:r>
              <a:rPr lang="en-US" sz="2400" spc="10" dirty="0">
                <a:solidFill>
                  <a:prstClr val="black"/>
                </a:solidFill>
                <a:cs typeface="Arial Narrow"/>
              </a:rPr>
              <a:t> across the Country</a:t>
            </a:r>
            <a:endParaRPr lang="en-US" sz="2400" dirty="0">
              <a:solidFill>
                <a:prstClr val="black"/>
              </a:solidFill>
              <a:cs typeface="Arial Narrow"/>
            </a:endParaRPr>
          </a:p>
          <a:p>
            <a:pPr marL="0" lvl="0" indent="0">
              <a:lnSpc>
                <a:spcPct val="100000"/>
              </a:lnSpc>
              <a:spcBef>
                <a:spcPts val="0"/>
              </a:spcBef>
              <a:buNone/>
            </a:pPr>
            <a:r>
              <a:rPr lang="en-US" sz="2400" spc="10" dirty="0">
                <a:solidFill>
                  <a:srgbClr val="FF0000"/>
                </a:solidFill>
                <a:cs typeface="Wingdings"/>
              </a:rPr>
              <a:t> </a:t>
            </a:r>
            <a:r>
              <a:rPr lang="en-US" sz="2400" spc="10" dirty="0">
                <a:solidFill>
                  <a:prstClr val="black"/>
                </a:solidFill>
                <a:cs typeface="Arial Narrow"/>
              </a:rPr>
              <a:t>6000 </a:t>
            </a:r>
            <a:r>
              <a:rPr lang="en-US" sz="2400" spc="10" dirty="0" smtClean="0">
                <a:solidFill>
                  <a:prstClr val="black"/>
                </a:solidFill>
                <a:cs typeface="Arial Narrow"/>
              </a:rPr>
              <a:t>condoms </a:t>
            </a:r>
            <a:r>
              <a:rPr lang="en-US" sz="2400" spc="10" dirty="0">
                <a:solidFill>
                  <a:prstClr val="black"/>
                </a:solidFill>
                <a:cs typeface="Arial Narrow"/>
              </a:rPr>
              <a:t>&amp; 6000 village information </a:t>
            </a:r>
            <a:r>
              <a:rPr lang="en-US" sz="2400" spc="10" dirty="0" err="1">
                <a:solidFill>
                  <a:prstClr val="black"/>
                </a:solidFill>
                <a:cs typeface="Arial Narrow"/>
              </a:rPr>
              <a:t>centres</a:t>
            </a:r>
            <a:r>
              <a:rPr lang="en-US" sz="2400" spc="10" dirty="0">
                <a:solidFill>
                  <a:prstClr val="black"/>
                </a:solidFill>
                <a:cs typeface="Arial Narrow"/>
              </a:rPr>
              <a:t> established</a:t>
            </a:r>
            <a:endParaRPr lang="en-US" sz="2400" dirty="0">
              <a:solidFill>
                <a:prstClr val="black"/>
              </a:solidFill>
              <a:cs typeface="Arial Narrow"/>
            </a:endParaRPr>
          </a:p>
          <a:p>
            <a:pPr marL="0" lvl="0" indent="0">
              <a:lnSpc>
                <a:spcPct val="100000"/>
              </a:lnSpc>
              <a:spcBef>
                <a:spcPts val="0"/>
              </a:spcBef>
              <a:buNone/>
            </a:pPr>
            <a:r>
              <a:rPr lang="en-US" sz="2400" spc="10" dirty="0">
                <a:solidFill>
                  <a:srgbClr val="FF0000"/>
                </a:solidFill>
                <a:cs typeface="Wingdings"/>
              </a:rPr>
              <a:t> </a:t>
            </a:r>
            <a:r>
              <a:rPr lang="en-US" sz="2400" spc="10" dirty="0">
                <a:solidFill>
                  <a:prstClr val="black"/>
                </a:solidFill>
                <a:cs typeface="Arial Narrow"/>
              </a:rPr>
              <a:t>3000 Red ribbon clubs established</a:t>
            </a:r>
            <a:endParaRPr lang="en-US" sz="2400" dirty="0">
              <a:solidFill>
                <a:prstClr val="black"/>
              </a:solidFill>
              <a:cs typeface="Arial Narrow"/>
            </a:endParaRPr>
          </a:p>
          <a:p>
            <a:pPr marL="0" lvl="0" indent="0">
              <a:lnSpc>
                <a:spcPct val="100000"/>
              </a:lnSpc>
              <a:spcBef>
                <a:spcPts val="0"/>
              </a:spcBef>
              <a:buNone/>
            </a:pPr>
            <a:r>
              <a:rPr lang="en-US" sz="2400" spc="10" dirty="0">
                <a:solidFill>
                  <a:srgbClr val="FF0000"/>
                </a:solidFill>
                <a:cs typeface="Wingdings"/>
              </a:rPr>
              <a:t> </a:t>
            </a:r>
            <a:r>
              <a:rPr lang="en-US" sz="2400" spc="10" dirty="0">
                <a:solidFill>
                  <a:prstClr val="black"/>
                </a:solidFill>
                <a:cs typeface="Arial Narrow"/>
              </a:rPr>
              <a:t>Link Workers training module updated</a:t>
            </a:r>
            <a:endParaRPr lang="en-US" sz="2400" dirty="0">
              <a:solidFill>
                <a:prstClr val="black"/>
              </a:solidFill>
              <a:cs typeface="Arial Narrow"/>
            </a:endParaRPr>
          </a:p>
          <a:p>
            <a:endParaRPr lang="en-IN" dirty="0"/>
          </a:p>
        </p:txBody>
      </p:sp>
    </p:spTree>
    <p:extLst>
      <p:ext uri="{BB962C8B-B14F-4D97-AF65-F5344CB8AC3E}">
        <p14:creationId xmlns:p14="http://schemas.microsoft.com/office/powerpoint/2010/main" val="637035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451" y="0"/>
            <a:ext cx="8229600" cy="994122"/>
          </a:xfrm>
        </p:spPr>
        <p:txBody>
          <a:bodyPr>
            <a:normAutofit fontScale="90000"/>
          </a:bodyPr>
          <a:lstStyle/>
          <a:p>
            <a:r>
              <a:rPr lang="en-US" sz="3100" b="1" dirty="0" smtClean="0">
                <a:latin typeface="+mn-lt"/>
              </a:rPr>
              <a:t>NACP IV (2012-2017)</a:t>
            </a:r>
            <a:r>
              <a:rPr lang="en-US" dirty="0" smtClean="0"/>
              <a:t/>
            </a:r>
            <a:br>
              <a:rPr lang="en-US" dirty="0" smtClean="0"/>
            </a:br>
            <a:r>
              <a:rPr lang="en-US" sz="3300" dirty="0" smtClean="0">
                <a:ln>
                  <a:solidFill>
                    <a:srgbClr val="FF0000"/>
                  </a:solidFill>
                </a:ln>
              </a:rPr>
              <a:t>Marching towards Sustainable Development Goals</a:t>
            </a:r>
            <a:endParaRPr lang="en-IN" dirty="0">
              <a:ln>
                <a:solidFill>
                  <a:srgbClr val="FF0000"/>
                </a:solidFill>
              </a:ln>
            </a:endParaRPr>
          </a:p>
        </p:txBody>
      </p:sp>
      <p:sp>
        <p:nvSpPr>
          <p:cNvPr id="3" name="Content Placeholder 2"/>
          <p:cNvSpPr>
            <a:spLocks noGrp="1"/>
          </p:cNvSpPr>
          <p:nvPr>
            <p:ph idx="1"/>
          </p:nvPr>
        </p:nvSpPr>
        <p:spPr>
          <a:xfrm>
            <a:off x="323528" y="5090447"/>
            <a:ext cx="8661648" cy="1800200"/>
          </a:xfrm>
        </p:spPr>
        <p:txBody>
          <a:bodyPr>
            <a:normAutofit/>
          </a:bodyPr>
          <a:lstStyle/>
          <a:p>
            <a:pPr marL="0" indent="0">
              <a:buNone/>
            </a:pPr>
            <a:r>
              <a:rPr lang="en-US" sz="2800" dirty="0" smtClean="0"/>
              <a:t>The </a:t>
            </a:r>
            <a:r>
              <a:rPr lang="en-US" sz="2800" dirty="0"/>
              <a:t>global </a:t>
            </a:r>
            <a:r>
              <a:rPr lang="en-US" sz="2800" dirty="0" smtClean="0"/>
              <a:t>vision </a:t>
            </a:r>
            <a:r>
              <a:rPr lang="en-US" sz="2800" dirty="0"/>
              <a:t>and sustainable development </a:t>
            </a:r>
            <a:r>
              <a:rPr lang="en-US" sz="2800" dirty="0" smtClean="0"/>
              <a:t>goal is </a:t>
            </a:r>
            <a:r>
              <a:rPr lang="en-US" sz="2800" dirty="0"/>
              <a:t>to end AIDS by 2030 requires </a:t>
            </a:r>
            <a:r>
              <a:rPr lang="en-US" sz="2800" dirty="0" smtClean="0"/>
              <a:t>initiating </a:t>
            </a:r>
            <a:r>
              <a:rPr lang="en-US" sz="2800" dirty="0"/>
              <a:t>all PLHIV on ART irrespective of CD4 cell count as per the </a:t>
            </a:r>
            <a:r>
              <a:rPr lang="en-US" sz="2800" dirty="0" smtClean="0"/>
              <a:t>2015 </a:t>
            </a:r>
            <a:r>
              <a:rPr lang="en-US" sz="2800" dirty="0"/>
              <a:t>WHO </a:t>
            </a:r>
            <a:r>
              <a:rPr lang="en-US" sz="2800" dirty="0" smtClean="0"/>
              <a:t>ART guidelines.</a:t>
            </a:r>
            <a:endParaRPr lang="en-US" sz="2800" dirty="0"/>
          </a:p>
          <a:p>
            <a:pPr marL="0" indent="0">
              <a:buNone/>
            </a:pPr>
            <a:endParaRPr lang="en-US" sz="2800" dirty="0" smtClean="0">
              <a:solidFill>
                <a:prstClr val="black"/>
              </a:solidFill>
              <a:cs typeface="Arial"/>
            </a:endParaRPr>
          </a:p>
          <a:p>
            <a:pPr marL="0" lvl="0" indent="0">
              <a:buNone/>
            </a:pPr>
            <a:endParaRPr lang="en-US" dirty="0">
              <a:solidFill>
                <a:prstClr val="black"/>
              </a:solidFill>
              <a:cs typeface="Arial"/>
            </a:endParaRPr>
          </a:p>
          <a:p>
            <a:endParaRPr lang="en-IN" dirty="0"/>
          </a:p>
        </p:txBody>
      </p:sp>
      <p:pic>
        <p:nvPicPr>
          <p:cNvPr id="4" name="Picture 3"/>
          <p:cNvPicPr>
            <a:picLocks noChangeAspect="1"/>
          </p:cNvPicPr>
          <p:nvPr/>
        </p:nvPicPr>
        <p:blipFill>
          <a:blip r:embed="rId3"/>
          <a:stretch>
            <a:fillRect/>
          </a:stretch>
        </p:blipFill>
        <p:spPr>
          <a:xfrm>
            <a:off x="323528" y="980729"/>
            <a:ext cx="8568952" cy="4164568"/>
          </a:xfrm>
          <a:prstGeom prst="rect">
            <a:avLst/>
          </a:prstGeom>
        </p:spPr>
      </p:pic>
    </p:spTree>
    <p:extLst>
      <p:ext uri="{BB962C8B-B14F-4D97-AF65-F5344CB8AC3E}">
        <p14:creationId xmlns:p14="http://schemas.microsoft.com/office/powerpoint/2010/main" val="30008219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84758632"/>
              </p:ext>
            </p:extLst>
          </p:nvPr>
        </p:nvGraphicFramePr>
        <p:xfrm>
          <a:off x="251520" y="404664"/>
          <a:ext cx="8373616" cy="626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907704" y="332656"/>
            <a:ext cx="5544616" cy="523220"/>
          </a:xfrm>
          <a:prstGeom prst="rect">
            <a:avLst/>
          </a:prstGeom>
          <a:noFill/>
        </p:spPr>
        <p:txBody>
          <a:bodyPr wrap="square" rtlCol="0">
            <a:spAutoFit/>
          </a:bodyPr>
          <a:lstStyle/>
          <a:p>
            <a:pPr algn="ctr"/>
            <a:r>
              <a:rPr lang="en-US" sz="2800" b="1" dirty="0" smtClean="0"/>
              <a:t>History of HIV-AIDS in India</a:t>
            </a:r>
            <a:endParaRPr lang="en-IN" sz="2800" b="1" dirty="0"/>
          </a:p>
        </p:txBody>
      </p:sp>
    </p:spTree>
    <p:extLst>
      <p:ext uri="{BB962C8B-B14F-4D97-AF65-F5344CB8AC3E}">
        <p14:creationId xmlns:p14="http://schemas.microsoft.com/office/powerpoint/2010/main" val="7863672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0016"/>
            <a:ext cx="8229600" cy="1143000"/>
          </a:xfrm>
        </p:spPr>
        <p:txBody>
          <a:bodyPr>
            <a:normAutofit/>
          </a:bodyPr>
          <a:lstStyle/>
          <a:p>
            <a:r>
              <a:rPr lang="en-US" sz="2800" b="1" spc="10" dirty="0" smtClean="0">
                <a:solidFill>
                  <a:srgbClr val="FF0000"/>
                </a:solidFill>
                <a:cs typeface="Arial"/>
              </a:rPr>
              <a:t>Achievements</a:t>
            </a:r>
            <a:r>
              <a:rPr lang="en-US" sz="2800" dirty="0">
                <a:solidFill>
                  <a:prstClr val="black"/>
                </a:solidFill>
                <a:cs typeface="Arial"/>
              </a:rPr>
              <a:t/>
            </a:r>
            <a:br>
              <a:rPr lang="en-US" sz="2800" dirty="0">
                <a:solidFill>
                  <a:prstClr val="black"/>
                </a:solidFill>
                <a:cs typeface="Arial"/>
              </a:rPr>
            </a:br>
            <a:endParaRPr lang="en-US" sz="2800" dirty="0"/>
          </a:p>
        </p:txBody>
      </p:sp>
      <p:pic>
        <p:nvPicPr>
          <p:cNvPr id="4" name="Content Placeholder 3"/>
          <p:cNvPicPr>
            <a:picLocks noGrp="1" noChangeAspect="1"/>
          </p:cNvPicPr>
          <p:nvPr>
            <p:ph idx="1"/>
          </p:nvPr>
        </p:nvPicPr>
        <p:blipFill>
          <a:blip r:embed="rId2"/>
          <a:stretch>
            <a:fillRect/>
          </a:stretch>
        </p:blipFill>
        <p:spPr>
          <a:xfrm>
            <a:off x="0" y="692696"/>
            <a:ext cx="9144000" cy="5976664"/>
          </a:xfrm>
          <a:prstGeom prst="rect">
            <a:avLst/>
          </a:prstGeom>
        </p:spPr>
      </p:pic>
    </p:spTree>
    <p:extLst>
      <p:ext uri="{BB962C8B-B14F-4D97-AF65-F5344CB8AC3E}">
        <p14:creationId xmlns:p14="http://schemas.microsoft.com/office/powerpoint/2010/main" val="23940443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23528" y="332656"/>
            <a:ext cx="8568952" cy="6192687"/>
          </a:xfrm>
          <a:prstGeom prst="rect">
            <a:avLst/>
          </a:prstGeom>
        </p:spPr>
      </p:pic>
    </p:spTree>
    <p:extLst>
      <p:ext uri="{BB962C8B-B14F-4D97-AF65-F5344CB8AC3E}">
        <p14:creationId xmlns:p14="http://schemas.microsoft.com/office/powerpoint/2010/main" val="9757960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624" y="3356991"/>
            <a:ext cx="7621064" cy="1665809"/>
          </a:xfrm>
          <a:effectLst>
            <a:glow rad="63500">
              <a:schemeClr val="accent1">
                <a:satMod val="175000"/>
                <a:alpha val="40000"/>
              </a:schemeClr>
            </a:glo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26952"/>
          <a:stretch/>
        </p:blipFill>
        <p:spPr>
          <a:xfrm>
            <a:off x="251520" y="5229200"/>
            <a:ext cx="7837647" cy="1482759"/>
          </a:xfrm>
          <a:prstGeom prst="rect">
            <a:avLst/>
          </a:prstGeom>
          <a:effectLst>
            <a:glow rad="63500">
              <a:schemeClr val="accent1">
                <a:satMod val="175000"/>
                <a:alpha val="40000"/>
              </a:schemeClr>
            </a:glow>
          </a:effec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38198"/>
          <a:stretch/>
        </p:blipFill>
        <p:spPr>
          <a:xfrm>
            <a:off x="138545" y="1052736"/>
            <a:ext cx="6048672" cy="2097654"/>
          </a:xfrm>
          <a:prstGeom prst="rect">
            <a:avLst/>
          </a:prstGeom>
          <a:effectLst>
            <a:glow rad="63500">
              <a:schemeClr val="accent1">
                <a:satMod val="175000"/>
                <a:alpha val="40000"/>
              </a:schemeClr>
            </a:glow>
          </a:effectLst>
        </p:spPr>
      </p:pic>
      <p:sp>
        <p:nvSpPr>
          <p:cNvPr id="7" name="Title 1"/>
          <p:cNvSpPr>
            <a:spLocks noGrp="1"/>
          </p:cNvSpPr>
          <p:nvPr>
            <p:ph type="title"/>
          </p:nvPr>
        </p:nvSpPr>
        <p:spPr>
          <a:xfrm>
            <a:off x="395536" y="-171400"/>
            <a:ext cx="8136904" cy="1368152"/>
          </a:xfrm>
        </p:spPr>
        <p:txBody>
          <a:bodyPr>
            <a:normAutofit/>
          </a:bodyPr>
          <a:lstStyle/>
          <a:p>
            <a:r>
              <a:rPr lang="en-US" sz="2800" b="1" dirty="0" smtClean="0"/>
              <a:t>Legal perspective on HIV-AIDS and NACP</a:t>
            </a:r>
            <a:endParaRPr lang="en-IN" sz="2800" b="1" dirty="0"/>
          </a:p>
        </p:txBody>
      </p:sp>
    </p:spTree>
    <p:extLst>
      <p:ext uri="{BB962C8B-B14F-4D97-AF65-F5344CB8AC3E}">
        <p14:creationId xmlns:p14="http://schemas.microsoft.com/office/powerpoint/2010/main" val="7615508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mn-lt"/>
              </a:rPr>
              <a:t>National Strategic Plan 2017-2024 </a:t>
            </a:r>
            <a:endParaRPr lang="en-IN" sz="2800" b="1"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430" y="1412776"/>
            <a:ext cx="8095018" cy="4752527"/>
          </a:xfrm>
        </p:spPr>
      </p:pic>
    </p:spTree>
    <p:extLst>
      <p:ext uri="{BB962C8B-B14F-4D97-AF65-F5344CB8AC3E}">
        <p14:creationId xmlns:p14="http://schemas.microsoft.com/office/powerpoint/2010/main" val="3480132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sz="3100" b="1" dirty="0"/>
              <a:t>Three Zeros’ - i.e. zero new infections, zero AIDS-related deaths and zero </a:t>
            </a:r>
            <a:r>
              <a:rPr lang="en-US" sz="3100" b="1" dirty="0" smtClean="0"/>
              <a:t>discrimination</a:t>
            </a:r>
            <a:endParaRPr lang="en-IN" sz="3100" b="1" dirty="0"/>
          </a:p>
        </p:txBody>
      </p:sp>
      <p:sp>
        <p:nvSpPr>
          <p:cNvPr id="3" name="Content Placeholder 2"/>
          <p:cNvSpPr>
            <a:spLocks noGrp="1"/>
          </p:cNvSpPr>
          <p:nvPr>
            <p:ph idx="1"/>
          </p:nvPr>
        </p:nvSpPr>
        <p:spPr>
          <a:xfrm>
            <a:off x="251520" y="1600200"/>
            <a:ext cx="8579296" cy="5257800"/>
          </a:xfrm>
        </p:spPr>
        <p:txBody>
          <a:bodyPr>
            <a:noAutofit/>
          </a:bodyPr>
          <a:lstStyle/>
          <a:p>
            <a:r>
              <a:rPr lang="en-US" sz="2000" dirty="0"/>
              <a:t>By 2020, the focus of the national </a:t>
            </a:r>
            <a:r>
              <a:rPr lang="en-US" sz="2000" dirty="0" err="1"/>
              <a:t>programme</a:t>
            </a:r>
            <a:r>
              <a:rPr lang="en-US" sz="2000" dirty="0"/>
              <a:t> will be on achieving the following fast track targets: </a:t>
            </a:r>
            <a:endParaRPr lang="en-US" sz="2000" dirty="0" smtClean="0"/>
          </a:p>
          <a:p>
            <a:pPr marL="0" indent="0">
              <a:buNone/>
            </a:pPr>
            <a:r>
              <a:rPr lang="en-US" sz="2000" dirty="0" smtClean="0"/>
              <a:t>(</a:t>
            </a:r>
            <a:r>
              <a:rPr lang="en-US" sz="2000" dirty="0"/>
              <a:t>i) 75% reduction in new HIV </a:t>
            </a:r>
            <a:r>
              <a:rPr lang="en-US" sz="2000" dirty="0" smtClean="0"/>
              <a:t>infections</a:t>
            </a:r>
          </a:p>
          <a:p>
            <a:pPr marL="0" indent="0">
              <a:buNone/>
            </a:pPr>
            <a:r>
              <a:rPr lang="en-US" sz="2000" dirty="0" smtClean="0"/>
              <a:t>(</a:t>
            </a:r>
            <a:r>
              <a:rPr lang="en-US" sz="2000" dirty="0"/>
              <a:t>ii) 90-90-90: 90% of those who are HIV positive in the country know their status, 90% of those who know their status are on treatment and 90% of those who are on treatment experience effective viral load </a:t>
            </a:r>
            <a:r>
              <a:rPr lang="en-US" sz="2000" dirty="0" smtClean="0"/>
              <a:t>suppression</a:t>
            </a:r>
            <a:endParaRPr lang="en-US" sz="2000" dirty="0"/>
          </a:p>
          <a:p>
            <a:pPr marL="0" indent="0">
              <a:buNone/>
            </a:pPr>
            <a:r>
              <a:rPr lang="en-US" sz="2000" dirty="0" smtClean="0"/>
              <a:t>(iii</a:t>
            </a:r>
            <a:r>
              <a:rPr lang="en-US" sz="2000" dirty="0"/>
              <a:t>) Elimination of mother-to-child transmission of HIV and Syphilis, and </a:t>
            </a:r>
            <a:endParaRPr lang="en-US" sz="2000" dirty="0" smtClean="0"/>
          </a:p>
          <a:p>
            <a:pPr marL="0" indent="0">
              <a:buNone/>
            </a:pPr>
            <a:r>
              <a:rPr lang="en-US" sz="2000" dirty="0" smtClean="0"/>
              <a:t>(</a:t>
            </a:r>
            <a:r>
              <a:rPr lang="en-US" sz="2000" dirty="0"/>
              <a:t>iv) Elimination of stigma and </a:t>
            </a:r>
            <a:r>
              <a:rPr lang="en-US" sz="2000" dirty="0" smtClean="0"/>
              <a:t>discrimination</a:t>
            </a:r>
          </a:p>
          <a:p>
            <a:r>
              <a:rPr lang="en-US" sz="2000" dirty="0"/>
              <a:t>By 2024, the further achievements envisaged are</a:t>
            </a:r>
            <a:r>
              <a:rPr lang="en-US" sz="2000" dirty="0" smtClean="0"/>
              <a:t>:</a:t>
            </a:r>
          </a:p>
          <a:p>
            <a:pPr marL="0" indent="0">
              <a:buNone/>
            </a:pPr>
            <a:r>
              <a:rPr lang="en-US" sz="2000" dirty="0" smtClean="0"/>
              <a:t> </a:t>
            </a:r>
            <a:r>
              <a:rPr lang="en-US" sz="2000" dirty="0"/>
              <a:t>(i) 80% reduction in new HIV infections, </a:t>
            </a:r>
            <a:endParaRPr lang="en-US" sz="2000" dirty="0" smtClean="0"/>
          </a:p>
          <a:p>
            <a:pPr marL="0" indent="0">
              <a:buNone/>
            </a:pPr>
            <a:r>
              <a:rPr lang="en-US" sz="2000" dirty="0" smtClean="0"/>
              <a:t>(</a:t>
            </a:r>
            <a:r>
              <a:rPr lang="en-US" sz="2000" dirty="0"/>
              <a:t>ii) Ensuring that 95% of those who are HIV positive in the country know their status, 95% of those who know their status are on treatment and 95% of those who are on treatment experience effective viral load suppression</a:t>
            </a:r>
            <a:endParaRPr lang="en-IN" sz="2000" dirty="0"/>
          </a:p>
        </p:txBody>
      </p:sp>
    </p:spTree>
    <p:extLst>
      <p:ext uri="{BB962C8B-B14F-4D97-AF65-F5344CB8AC3E}">
        <p14:creationId xmlns:p14="http://schemas.microsoft.com/office/powerpoint/2010/main" val="784218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489"/>
          <a:stretch/>
        </p:blipFill>
        <p:spPr bwMode="auto">
          <a:xfrm>
            <a:off x="107504" y="1052736"/>
            <a:ext cx="9036496" cy="5001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5046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337" y="-171400"/>
            <a:ext cx="8322128" cy="792088"/>
          </a:xfrm>
        </p:spPr>
        <p:txBody>
          <a:bodyPr>
            <a:normAutofit/>
          </a:bodyPr>
          <a:lstStyle/>
          <a:p>
            <a:r>
              <a:rPr lang="en-US" sz="2800" b="1" dirty="0" smtClean="0"/>
              <a:t>Existing challenges</a:t>
            </a:r>
            <a:endParaRPr lang="en-IN" sz="2800" b="1"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72" y="620688"/>
            <a:ext cx="8221222" cy="1867161"/>
          </a:xfrm>
          <a:prstGeom prst="rect">
            <a:avLst/>
          </a:prstGeom>
          <a:effectLst>
            <a:glow rad="63500">
              <a:schemeClr val="accent1">
                <a:satMod val="175000"/>
                <a:alpha val="40000"/>
              </a:schemeClr>
            </a:glo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781" y="2831401"/>
            <a:ext cx="6420746" cy="1028844"/>
          </a:xfrm>
          <a:prstGeom prst="rect">
            <a:avLst/>
          </a:prstGeom>
          <a:effectLst>
            <a:glow rad="63500">
              <a:schemeClr val="accent1">
                <a:satMod val="175000"/>
                <a:alpha val="40000"/>
              </a:schemeClr>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0752" y="5062233"/>
            <a:ext cx="7087088" cy="1746871"/>
          </a:xfrm>
          <a:prstGeom prst="rect">
            <a:avLst/>
          </a:prstGeom>
          <a:effectLst>
            <a:glow rad="63500">
              <a:schemeClr val="accent1">
                <a:satMod val="175000"/>
                <a:alpha val="40000"/>
              </a:schemeClr>
            </a:glo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93" y="4273802"/>
            <a:ext cx="8913665" cy="42589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5426001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620688"/>
            <a:ext cx="8229600" cy="1550126"/>
          </a:xfrm>
          <a:effectLst>
            <a:glow rad="63500">
              <a:schemeClr val="accent1">
                <a:satMod val="175000"/>
                <a:alpha val="40000"/>
              </a:schemeClr>
            </a:glow>
          </a:effectLst>
        </p:spPr>
      </p:pic>
      <p:sp>
        <p:nvSpPr>
          <p:cNvPr id="3" name="Rectangle 2"/>
          <p:cNvSpPr/>
          <p:nvPr/>
        </p:nvSpPr>
        <p:spPr>
          <a:xfrm>
            <a:off x="251520" y="6237312"/>
            <a:ext cx="6966520" cy="461665"/>
          </a:xfrm>
          <a:prstGeom prst="rect">
            <a:avLst/>
          </a:prstGeom>
        </p:spPr>
        <p:txBody>
          <a:bodyPr wrap="square">
            <a:spAutoFit/>
          </a:bodyPr>
          <a:lstStyle/>
          <a:p>
            <a:r>
              <a:rPr lang="en-IN" sz="1200" dirty="0"/>
              <a:t>https://www.livemint.com/Politics/BTI3nzuFrd1NOxb75dYrmJ/Red-tape-on-grant-delayed-care-for-HIV-patients-says-Global.html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580401"/>
            <a:ext cx="8493314" cy="2460038"/>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679800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421" t="-21415" r="1162" b="23824"/>
          <a:stretch/>
        </p:blipFill>
        <p:spPr>
          <a:xfrm>
            <a:off x="2078317" y="1423347"/>
            <a:ext cx="6760883" cy="2248767"/>
          </a:xfrm>
          <a:effectLst>
            <a:glow rad="63500">
              <a:schemeClr val="accent1">
                <a:satMod val="175000"/>
                <a:alpha val="40000"/>
              </a:schemeClr>
            </a:glo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4" y="188640"/>
            <a:ext cx="7706405" cy="1569605"/>
          </a:xfrm>
          <a:prstGeom prst="rect">
            <a:avLst/>
          </a:prstGeom>
          <a:effectLst>
            <a:glow rad="63500">
              <a:schemeClr val="accent1">
                <a:satMod val="175000"/>
                <a:alpha val="40000"/>
              </a:schemeClr>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66229">
            <a:off x="353135" y="4573240"/>
            <a:ext cx="3487820" cy="100022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7944" y="3904276"/>
            <a:ext cx="4584970" cy="2837091"/>
          </a:xfrm>
          <a:prstGeom prst="rect">
            <a:avLst/>
          </a:prstGeom>
        </p:spPr>
      </p:pic>
    </p:spTree>
    <p:extLst>
      <p:ext uri="{BB962C8B-B14F-4D97-AF65-F5344CB8AC3E}">
        <p14:creationId xmlns:p14="http://schemas.microsoft.com/office/powerpoint/2010/main" val="37927637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605" y="-171400"/>
            <a:ext cx="8229600" cy="1143000"/>
          </a:xfrm>
        </p:spPr>
        <p:txBody>
          <a:bodyPr>
            <a:normAutofit/>
          </a:bodyPr>
          <a:lstStyle/>
          <a:p>
            <a:r>
              <a:rPr lang="en-US" sz="2800" b="1" dirty="0" smtClean="0"/>
              <a:t>Emerging issues</a:t>
            </a:r>
            <a:endParaRPr lang="en-IN" sz="2800"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3220" y="3356992"/>
            <a:ext cx="4118106" cy="2016224"/>
          </a:xfrm>
          <a:effectLst>
            <a:glow rad="228600">
              <a:schemeClr val="accent1">
                <a:satMod val="175000"/>
                <a:alpha val="40000"/>
              </a:schemeClr>
            </a:glo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2" y="764704"/>
            <a:ext cx="8925377" cy="2069593"/>
          </a:xfrm>
          <a:prstGeom prst="rect">
            <a:avLst/>
          </a:prstGeom>
          <a:effectLst>
            <a:glow rad="228600">
              <a:schemeClr val="accent1">
                <a:satMod val="175000"/>
                <a:alpha val="40000"/>
              </a:schemeClr>
            </a:glow>
          </a:effectLst>
        </p:spPr>
      </p:pic>
      <p:sp>
        <p:nvSpPr>
          <p:cNvPr id="6" name="TextBox 5"/>
          <p:cNvSpPr txBox="1"/>
          <p:nvPr/>
        </p:nvSpPr>
        <p:spPr>
          <a:xfrm>
            <a:off x="371285" y="5733256"/>
            <a:ext cx="8280920" cy="1384995"/>
          </a:xfrm>
          <a:prstGeom prst="rect">
            <a:avLst/>
          </a:prstGeom>
          <a:noFill/>
        </p:spPr>
        <p:txBody>
          <a:bodyPr wrap="square" rtlCol="0">
            <a:spAutoFit/>
          </a:bodyPr>
          <a:lstStyle/>
          <a:p>
            <a:r>
              <a:rPr lang="en-IN" sz="1050" dirty="0"/>
              <a:t>AIDS Research and Treatment</a:t>
            </a:r>
            <a:br>
              <a:rPr lang="en-IN" sz="1050" dirty="0"/>
            </a:br>
            <a:r>
              <a:rPr lang="en-IN" sz="1050" dirty="0"/>
              <a:t>Volume 2012, Article ID 905823, 6 pages</a:t>
            </a:r>
            <a:br>
              <a:rPr lang="en-IN" sz="1050" dirty="0"/>
            </a:br>
            <a:r>
              <a:rPr lang="en-IN" sz="1050" dirty="0">
                <a:hlinkClick r:id="rId5"/>
              </a:rPr>
              <a:t>http://dx.doi.org/10.1155/2012/905823</a:t>
            </a:r>
            <a:r>
              <a:rPr lang="en-IN" sz="1050" dirty="0"/>
              <a:t>Research Article</a:t>
            </a:r>
          </a:p>
          <a:p>
            <a:r>
              <a:rPr lang="en-IN" sz="1050" dirty="0"/>
              <a:t>Prevalence of HIV Drug Resistance Mutations in HIV Type 1 Isolates in Antiretroviral Therapy Naïve Population from Northern India</a:t>
            </a:r>
          </a:p>
          <a:p>
            <a:r>
              <a:rPr lang="en-IN" sz="1050" dirty="0">
                <a:hlinkClick r:id="rId6"/>
              </a:rPr>
              <a:t>S. Sinha</a:t>
            </a:r>
            <a:r>
              <a:rPr lang="en-IN" sz="1050" dirty="0"/>
              <a:t>,</a:t>
            </a:r>
            <a:r>
              <a:rPr lang="en-IN" sz="1050" baseline="30000" dirty="0"/>
              <a:t>1</a:t>
            </a:r>
            <a:r>
              <a:rPr lang="en-IN" sz="1050" dirty="0"/>
              <a:t> </a:t>
            </a:r>
            <a:r>
              <a:rPr lang="en-IN" sz="1050" dirty="0">
                <a:hlinkClick r:id="rId7"/>
              </a:rPr>
              <a:t>H. Ahmad</a:t>
            </a:r>
            <a:r>
              <a:rPr lang="en-IN" sz="1050" dirty="0"/>
              <a:t>,</a:t>
            </a:r>
            <a:r>
              <a:rPr lang="en-IN" sz="1050" baseline="30000" dirty="0"/>
              <a:t>2</a:t>
            </a:r>
            <a:r>
              <a:rPr lang="en-IN" sz="1050" dirty="0"/>
              <a:t> </a:t>
            </a:r>
            <a:r>
              <a:rPr lang="en-IN" sz="1050" dirty="0">
                <a:hlinkClick r:id="rId8"/>
              </a:rPr>
              <a:t>R. C. Shekhar</a:t>
            </a:r>
            <a:r>
              <a:rPr lang="en-IN" sz="1050" dirty="0"/>
              <a:t>,</a:t>
            </a:r>
            <a:r>
              <a:rPr lang="en-IN" sz="1050" baseline="30000" dirty="0"/>
              <a:t>1</a:t>
            </a:r>
            <a:r>
              <a:rPr lang="en-IN" sz="1050" dirty="0"/>
              <a:t> </a:t>
            </a:r>
            <a:r>
              <a:rPr lang="en-IN" sz="1050" dirty="0">
                <a:hlinkClick r:id="rId9"/>
              </a:rPr>
              <a:t>N. Kumar</a:t>
            </a:r>
            <a:r>
              <a:rPr lang="en-IN" sz="1050" dirty="0"/>
              <a:t>,</a:t>
            </a:r>
            <a:r>
              <a:rPr lang="en-IN" sz="1050" baseline="30000" dirty="0"/>
              <a:t>1</a:t>
            </a:r>
            <a:r>
              <a:rPr lang="en-IN" sz="1050" dirty="0"/>
              <a:t> </a:t>
            </a:r>
            <a:r>
              <a:rPr lang="en-IN" sz="1050" dirty="0">
                <a:hlinkClick r:id="rId10"/>
              </a:rPr>
              <a:t>L. Dar</a:t>
            </a:r>
            <a:r>
              <a:rPr lang="en-IN" sz="1050" dirty="0"/>
              <a:t>,</a:t>
            </a:r>
            <a:r>
              <a:rPr lang="en-IN" sz="1050" baseline="30000" dirty="0"/>
              <a:t>2</a:t>
            </a:r>
            <a:r>
              <a:rPr lang="en-IN" sz="1050" dirty="0"/>
              <a:t> </a:t>
            </a:r>
            <a:r>
              <a:rPr lang="en-IN" sz="1050" dirty="0">
                <a:hlinkClick r:id="rId11"/>
              </a:rPr>
              <a:t>J. C. Samantaray</a:t>
            </a:r>
            <a:r>
              <a:rPr lang="en-IN" sz="1050" dirty="0"/>
              <a:t>,</a:t>
            </a:r>
            <a:r>
              <a:rPr lang="en-IN" sz="1050" baseline="30000" dirty="0"/>
              <a:t>2</a:t>
            </a:r>
            <a:r>
              <a:rPr lang="en-IN" sz="1050" dirty="0"/>
              <a:t> </a:t>
            </a:r>
            <a:r>
              <a:rPr lang="en-IN" sz="1050" dirty="0">
                <a:hlinkClick r:id="rId12"/>
              </a:rPr>
              <a:t>S. K. Sharma</a:t>
            </a:r>
            <a:r>
              <a:rPr lang="en-IN" sz="1050" dirty="0"/>
              <a:t>,</a:t>
            </a:r>
            <a:r>
              <a:rPr lang="en-IN" sz="1050" baseline="30000" dirty="0"/>
              <a:t>1</a:t>
            </a:r>
            <a:r>
              <a:rPr lang="en-IN" sz="1050" dirty="0"/>
              <a:t> </a:t>
            </a:r>
            <a:r>
              <a:rPr lang="en-IN" sz="1050" dirty="0">
                <a:hlinkClick r:id="rId13"/>
              </a:rPr>
              <a:t>A. Bhargava</a:t>
            </a:r>
            <a:r>
              <a:rPr lang="en-IN" sz="1050" dirty="0"/>
              <a:t>,</a:t>
            </a:r>
            <a:r>
              <a:rPr lang="en-IN" sz="1050" baseline="30000" dirty="0"/>
              <a:t>1</a:t>
            </a:r>
            <a:r>
              <a:rPr lang="en-IN" sz="1050" dirty="0"/>
              <a:t> </a:t>
            </a:r>
            <a:r>
              <a:rPr lang="en-IN" sz="1050" dirty="0">
                <a:hlinkClick r:id="rId14"/>
              </a:rPr>
              <a:t>R. M. Pandey</a:t>
            </a:r>
            <a:r>
              <a:rPr lang="en-IN" sz="1050" dirty="0"/>
              <a:t>,</a:t>
            </a:r>
            <a:r>
              <a:rPr lang="en-IN" sz="1050" baseline="30000" dirty="0"/>
              <a:t>3</a:t>
            </a:r>
            <a:r>
              <a:rPr lang="en-IN" sz="1050" dirty="0"/>
              <a:t> </a:t>
            </a:r>
            <a:r>
              <a:rPr lang="en-IN" sz="1050" dirty="0">
                <a:hlinkClick r:id="rId15"/>
              </a:rPr>
              <a:t>R. L. Mitsuyasu</a:t>
            </a:r>
            <a:r>
              <a:rPr lang="en-IN" sz="1050" dirty="0"/>
              <a:t>,</a:t>
            </a:r>
            <a:r>
              <a:rPr lang="en-IN" sz="1050" baseline="30000" dirty="0"/>
              <a:t>4</a:t>
            </a:r>
            <a:r>
              <a:rPr lang="en-IN" sz="1050" dirty="0"/>
              <a:t> and </a:t>
            </a:r>
            <a:r>
              <a:rPr lang="en-IN" sz="1050" dirty="0">
                <a:hlinkClick r:id="rId16"/>
              </a:rPr>
              <a:t>J. L. Fahey</a:t>
            </a:r>
            <a:r>
              <a:rPr lang="en-IN" sz="1050" baseline="30000" dirty="0"/>
              <a:t>5</a:t>
            </a:r>
            <a:endParaRPr lang="en-IN" sz="1050" dirty="0"/>
          </a:p>
          <a:p>
            <a:endParaRPr lang="en-IN" dirty="0"/>
          </a:p>
        </p:txBody>
      </p:sp>
      <p:pic>
        <p:nvPicPr>
          <p:cNvPr id="7" name="Picture 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902" y="3140968"/>
            <a:ext cx="4463118" cy="244616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249174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381123327"/>
              </p:ext>
            </p:extLst>
          </p:nvPr>
        </p:nvGraphicFramePr>
        <p:xfrm>
          <a:off x="251520" y="404664"/>
          <a:ext cx="864096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15491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88"/>
            <a:ext cx="8229600" cy="1143000"/>
          </a:xfrm>
        </p:spPr>
        <p:txBody>
          <a:bodyPr>
            <a:normAutofit/>
          </a:bodyPr>
          <a:lstStyle/>
          <a:p>
            <a:r>
              <a:rPr lang="en-US" sz="2800" b="1" dirty="0" smtClean="0"/>
              <a:t>HIV resistance</a:t>
            </a:r>
            <a:endParaRPr lang="en-IN" sz="2800" b="1" dirty="0"/>
          </a:p>
        </p:txBody>
      </p:sp>
      <p:sp>
        <p:nvSpPr>
          <p:cNvPr id="5" name="Content Placeholder 4"/>
          <p:cNvSpPr>
            <a:spLocks noGrp="1"/>
          </p:cNvSpPr>
          <p:nvPr>
            <p:ph idx="1"/>
          </p:nvPr>
        </p:nvSpPr>
        <p:spPr>
          <a:xfrm>
            <a:off x="467544" y="1268760"/>
            <a:ext cx="8229600" cy="4525963"/>
          </a:xfrm>
        </p:spPr>
        <p:txBody>
          <a:bodyPr>
            <a:normAutofit fontScale="85000" lnSpcReduction="20000"/>
          </a:bodyPr>
          <a:lstStyle/>
          <a:p>
            <a:pPr marL="0" indent="0" algn="ctr">
              <a:buNone/>
            </a:pPr>
            <a:r>
              <a:rPr lang="en-US" b="1" dirty="0" smtClean="0">
                <a:solidFill>
                  <a:srgbClr val="FF0000"/>
                </a:solidFill>
              </a:rPr>
              <a:t>WHO GLOBAL </a:t>
            </a:r>
            <a:r>
              <a:rPr lang="en-US" b="1" dirty="0">
                <a:solidFill>
                  <a:srgbClr val="FF0000"/>
                </a:solidFill>
              </a:rPr>
              <a:t>ACTION PLAN ON HIV DRUG RESISTANCE </a:t>
            </a:r>
            <a:r>
              <a:rPr lang="en-US" b="1" dirty="0" smtClean="0">
                <a:solidFill>
                  <a:srgbClr val="FF0000"/>
                </a:solidFill>
              </a:rPr>
              <a:t>2017-2021</a:t>
            </a:r>
          </a:p>
          <a:p>
            <a:pPr marL="0" indent="0" algn="ctr">
              <a:buNone/>
            </a:pPr>
            <a:endParaRPr lang="en-US" dirty="0"/>
          </a:p>
          <a:p>
            <a:r>
              <a:rPr lang="en-US" dirty="0"/>
              <a:t>Strategic objective 1: Prevention and response Implement high-impact interventions to prevent and respond to HIVDR</a:t>
            </a:r>
            <a:r>
              <a:rPr lang="en-US" dirty="0" smtClean="0"/>
              <a:t>.</a:t>
            </a:r>
          </a:p>
          <a:p>
            <a:r>
              <a:rPr lang="en-US" dirty="0"/>
              <a:t>Strategic objective 2: Monitoring and </a:t>
            </a:r>
            <a:r>
              <a:rPr lang="en-US" dirty="0" smtClean="0"/>
              <a:t>surveillance</a:t>
            </a:r>
          </a:p>
          <a:p>
            <a:r>
              <a:rPr lang="en-US" dirty="0"/>
              <a:t>Strategic objective 3: Research and </a:t>
            </a:r>
            <a:r>
              <a:rPr lang="en-US" dirty="0" smtClean="0"/>
              <a:t>innovation</a:t>
            </a:r>
          </a:p>
          <a:p>
            <a:r>
              <a:rPr lang="en-US" dirty="0"/>
              <a:t>Strategic objective 4: Laboratory </a:t>
            </a:r>
            <a:r>
              <a:rPr lang="en-US" dirty="0" smtClean="0"/>
              <a:t>capacity</a:t>
            </a:r>
          </a:p>
          <a:p>
            <a:r>
              <a:rPr lang="en-US" dirty="0"/>
              <a:t>Strategic objective 5: Governance and enabling mechanisms</a:t>
            </a:r>
            <a:endParaRPr lang="en-IN" dirty="0"/>
          </a:p>
        </p:txBody>
      </p:sp>
    </p:spTree>
    <p:extLst>
      <p:ext uri="{BB962C8B-B14F-4D97-AF65-F5344CB8AC3E}">
        <p14:creationId xmlns:p14="http://schemas.microsoft.com/office/powerpoint/2010/main" val="12688694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436" y="260648"/>
            <a:ext cx="8815052" cy="6114061"/>
          </a:xfrm>
        </p:spPr>
      </p:pic>
    </p:spTree>
    <p:extLst>
      <p:ext uri="{BB962C8B-B14F-4D97-AF65-F5344CB8AC3E}">
        <p14:creationId xmlns:p14="http://schemas.microsoft.com/office/powerpoint/2010/main" val="40985835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88" y="-243408"/>
            <a:ext cx="8229600" cy="1143000"/>
          </a:xfrm>
        </p:spPr>
        <p:txBody>
          <a:bodyPr>
            <a:normAutofit/>
          </a:bodyPr>
          <a:lstStyle/>
          <a:p>
            <a:r>
              <a:rPr lang="en-US" sz="2800" b="1" dirty="0" err="1" smtClean="0"/>
              <a:t>Pradhan</a:t>
            </a:r>
            <a:r>
              <a:rPr lang="en-US" sz="2800" b="1" dirty="0" smtClean="0"/>
              <a:t> </a:t>
            </a:r>
            <a:r>
              <a:rPr lang="en-US" sz="2800" b="1" dirty="0" err="1" smtClean="0"/>
              <a:t>Mantri</a:t>
            </a:r>
            <a:r>
              <a:rPr lang="en-US" sz="2800" b="1" dirty="0" smtClean="0"/>
              <a:t> Jan </a:t>
            </a:r>
            <a:r>
              <a:rPr lang="en-US" sz="2800" b="1" dirty="0" err="1" smtClean="0"/>
              <a:t>Aarogya</a:t>
            </a:r>
            <a:r>
              <a:rPr lang="en-US" sz="2800" b="1" dirty="0" smtClean="0"/>
              <a:t> </a:t>
            </a:r>
            <a:r>
              <a:rPr lang="en-US" sz="2800" b="1" dirty="0" err="1" smtClean="0"/>
              <a:t>Yojana</a:t>
            </a:r>
            <a:endParaRPr lang="en-IN" sz="2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670248"/>
            <a:ext cx="8136904" cy="1393013"/>
          </a:xfrm>
          <a:prstGeom prst="rect">
            <a:avLst/>
          </a:prstGeom>
        </p:spPr>
      </p:pic>
      <p:pic>
        <p:nvPicPr>
          <p:cNvPr id="6"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87353" y="2072701"/>
            <a:ext cx="5116487" cy="996014"/>
          </a:xfr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r="2120" b="41309"/>
          <a:stretch/>
        </p:blipFill>
        <p:spPr>
          <a:xfrm>
            <a:off x="395536" y="3072372"/>
            <a:ext cx="7308304" cy="215682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5229201"/>
            <a:ext cx="8280920" cy="1512168"/>
          </a:xfrm>
          <a:prstGeom prst="rect">
            <a:avLst/>
          </a:prstGeom>
        </p:spPr>
      </p:pic>
    </p:spTree>
    <p:extLst>
      <p:ext uri="{BB962C8B-B14F-4D97-AF65-F5344CB8AC3E}">
        <p14:creationId xmlns:p14="http://schemas.microsoft.com/office/powerpoint/2010/main" val="33733958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7584" y="853173"/>
            <a:ext cx="4550861" cy="461665"/>
          </a:xfrm>
          <a:prstGeom prst="rect">
            <a:avLst/>
          </a:prstGeom>
        </p:spPr>
        <p:txBody>
          <a:bodyPr wrap="none">
            <a:spAutoFit/>
          </a:bodyPr>
          <a:lstStyle/>
          <a:p>
            <a:r>
              <a:rPr lang="en-US" sz="2400" dirty="0" smtClean="0"/>
              <a:t>Critical Areas For Fast-track Action</a:t>
            </a:r>
            <a:endParaRPr lang="en-US" sz="2400" dirty="0"/>
          </a:p>
        </p:txBody>
      </p:sp>
      <p:sp>
        <p:nvSpPr>
          <p:cNvPr id="3" name="Rectangle 2"/>
          <p:cNvSpPr/>
          <p:nvPr/>
        </p:nvSpPr>
        <p:spPr>
          <a:xfrm>
            <a:off x="670434" y="1521658"/>
            <a:ext cx="6493854" cy="369332"/>
          </a:xfrm>
          <a:prstGeom prst="rect">
            <a:avLst/>
          </a:prstGeom>
        </p:spPr>
        <p:txBody>
          <a:bodyPr wrap="square">
            <a:spAutoFit/>
          </a:bodyPr>
          <a:lstStyle/>
          <a:p>
            <a:pPr marL="285750" indent="-285750">
              <a:buFont typeface="Arial" pitchFamily="34" charset="0"/>
              <a:buChar char="•"/>
            </a:pPr>
            <a:r>
              <a:rPr lang="en-US" dirty="0"/>
              <a:t>Bolstering combination prevention with new tools</a:t>
            </a:r>
          </a:p>
        </p:txBody>
      </p:sp>
      <p:sp>
        <p:nvSpPr>
          <p:cNvPr id="4" name="Rectangle 3"/>
          <p:cNvSpPr/>
          <p:nvPr/>
        </p:nvSpPr>
        <p:spPr>
          <a:xfrm>
            <a:off x="694011" y="2060848"/>
            <a:ext cx="5400600" cy="369332"/>
          </a:xfrm>
          <a:prstGeom prst="rect">
            <a:avLst/>
          </a:prstGeom>
        </p:spPr>
        <p:txBody>
          <a:bodyPr wrap="square">
            <a:spAutoFit/>
          </a:bodyPr>
          <a:lstStyle/>
          <a:p>
            <a:pPr marL="285750" indent="-285750">
              <a:buFont typeface="Arial" pitchFamily="34" charset="0"/>
              <a:buChar char="•"/>
            </a:pPr>
            <a:r>
              <a:rPr lang="en-US" dirty="0"/>
              <a:t>Ensuring all people living with HIV know their status</a:t>
            </a:r>
          </a:p>
        </p:txBody>
      </p:sp>
      <p:sp>
        <p:nvSpPr>
          <p:cNvPr id="5" name="Rectangle 4"/>
          <p:cNvSpPr/>
          <p:nvPr/>
        </p:nvSpPr>
        <p:spPr>
          <a:xfrm>
            <a:off x="683568" y="2644168"/>
            <a:ext cx="5663643" cy="646331"/>
          </a:xfrm>
          <a:prstGeom prst="rect">
            <a:avLst/>
          </a:prstGeom>
        </p:spPr>
        <p:txBody>
          <a:bodyPr wrap="square">
            <a:spAutoFit/>
          </a:bodyPr>
          <a:lstStyle/>
          <a:p>
            <a:pPr marL="285750" indent="-285750">
              <a:buFont typeface="Arial" pitchFamily="34" charset="0"/>
              <a:buChar char="•"/>
            </a:pPr>
            <a:r>
              <a:rPr lang="en-US" dirty="0"/>
              <a:t>Expanding quality treatment for all people </a:t>
            </a:r>
            <a:r>
              <a:rPr lang="en-US" dirty="0" smtClean="0"/>
              <a:t>living with </a:t>
            </a:r>
            <a:r>
              <a:rPr lang="en-US" dirty="0"/>
              <a:t>HIV</a:t>
            </a:r>
          </a:p>
        </p:txBody>
      </p:sp>
      <p:sp>
        <p:nvSpPr>
          <p:cNvPr id="6" name="Rectangle 5"/>
          <p:cNvSpPr/>
          <p:nvPr/>
        </p:nvSpPr>
        <p:spPr>
          <a:xfrm>
            <a:off x="670434" y="3429000"/>
            <a:ext cx="4572000" cy="646331"/>
          </a:xfrm>
          <a:prstGeom prst="rect">
            <a:avLst/>
          </a:prstGeom>
        </p:spPr>
        <p:txBody>
          <a:bodyPr>
            <a:spAutoFit/>
          </a:bodyPr>
          <a:lstStyle/>
          <a:p>
            <a:pPr marL="285750" indent="-285750">
              <a:buFont typeface="Arial" pitchFamily="34" charset="0"/>
              <a:buChar char="•"/>
            </a:pPr>
            <a:r>
              <a:rPr lang="en-US" dirty="0"/>
              <a:t>Keeping people healthy and alive through</a:t>
            </a:r>
          </a:p>
          <a:p>
            <a:r>
              <a:rPr lang="en-US" dirty="0"/>
              <a:t>person-</a:t>
            </a:r>
            <a:r>
              <a:rPr lang="en-US" dirty="0" err="1"/>
              <a:t>centred</a:t>
            </a:r>
            <a:r>
              <a:rPr lang="en-US" dirty="0"/>
              <a:t> and holistic care</a:t>
            </a:r>
          </a:p>
        </p:txBody>
      </p:sp>
      <p:sp>
        <p:nvSpPr>
          <p:cNvPr id="7" name="Rectangle 6"/>
          <p:cNvSpPr/>
          <p:nvPr/>
        </p:nvSpPr>
        <p:spPr>
          <a:xfrm>
            <a:off x="712596" y="4293096"/>
            <a:ext cx="6883740" cy="646331"/>
          </a:xfrm>
          <a:prstGeom prst="rect">
            <a:avLst/>
          </a:prstGeom>
        </p:spPr>
        <p:txBody>
          <a:bodyPr wrap="square">
            <a:spAutoFit/>
          </a:bodyPr>
          <a:lstStyle/>
          <a:p>
            <a:pPr marL="285750" indent="-285750">
              <a:buFont typeface="Arial" pitchFamily="34" charset="0"/>
              <a:buChar char="•"/>
            </a:pPr>
            <a:r>
              <a:rPr lang="en-US" dirty="0"/>
              <a:t>Reaching and protecting those most vulnerable and</a:t>
            </a:r>
          </a:p>
          <a:p>
            <a:r>
              <a:rPr lang="en-US" dirty="0"/>
              <a:t>at </a:t>
            </a:r>
            <a:r>
              <a:rPr lang="en-US" dirty="0" smtClean="0"/>
              <a:t>risk.</a:t>
            </a:r>
            <a:endParaRPr lang="en-US" dirty="0"/>
          </a:p>
        </p:txBody>
      </p:sp>
      <p:sp>
        <p:nvSpPr>
          <p:cNvPr id="8" name="TextBox 7"/>
          <p:cNvSpPr txBox="1"/>
          <p:nvPr/>
        </p:nvSpPr>
        <p:spPr>
          <a:xfrm>
            <a:off x="827584" y="5229200"/>
            <a:ext cx="7704856" cy="923330"/>
          </a:xfrm>
          <a:prstGeom prst="rect">
            <a:avLst/>
          </a:prstGeom>
          <a:noFill/>
        </p:spPr>
        <p:txBody>
          <a:bodyPr wrap="square" rtlCol="0">
            <a:spAutoFit/>
          </a:bodyPr>
          <a:lstStyle/>
          <a:p>
            <a:endParaRPr lang="en-US" i="1" dirty="0" smtClean="0"/>
          </a:p>
          <a:p>
            <a:endParaRPr lang="en-US" i="1" dirty="0"/>
          </a:p>
          <a:p>
            <a:r>
              <a:rPr lang="en-US" i="1" dirty="0" smtClean="0"/>
              <a:t>Source- </a:t>
            </a:r>
            <a:r>
              <a:rPr lang="en-US" i="1" dirty="0"/>
              <a:t>G</a:t>
            </a:r>
            <a:r>
              <a:rPr lang="en-US" i="1" dirty="0" smtClean="0"/>
              <a:t>lobal health sector strategy on HIV 2016-2017 towards ending AIDS</a:t>
            </a:r>
            <a:endParaRPr lang="en-US" i="1" dirty="0"/>
          </a:p>
        </p:txBody>
      </p:sp>
      <p:sp>
        <p:nvSpPr>
          <p:cNvPr id="9" name="TextBox 8"/>
          <p:cNvSpPr txBox="1"/>
          <p:nvPr/>
        </p:nvSpPr>
        <p:spPr>
          <a:xfrm>
            <a:off x="1259632" y="188640"/>
            <a:ext cx="6480720" cy="523220"/>
          </a:xfrm>
          <a:prstGeom prst="rect">
            <a:avLst/>
          </a:prstGeom>
          <a:noFill/>
        </p:spPr>
        <p:txBody>
          <a:bodyPr wrap="square" rtlCol="0">
            <a:spAutoFit/>
          </a:bodyPr>
          <a:lstStyle/>
          <a:p>
            <a:r>
              <a:rPr lang="en-US" sz="2800" b="1" dirty="0" smtClean="0"/>
              <a:t>Global strategies and projections for 2030 </a:t>
            </a:r>
            <a:endParaRPr lang="en-IN" sz="2800" b="1" dirty="0"/>
          </a:p>
        </p:txBody>
      </p:sp>
    </p:spTree>
    <p:extLst>
      <p:ext uri="{BB962C8B-B14F-4D97-AF65-F5344CB8AC3E}">
        <p14:creationId xmlns:p14="http://schemas.microsoft.com/office/powerpoint/2010/main" val="8810228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332656"/>
            <a:ext cx="8784976" cy="6336704"/>
          </a:xfrm>
          <a:prstGeom prst="rect">
            <a:avLst/>
          </a:prstGeom>
        </p:spPr>
      </p:pic>
    </p:spTree>
    <p:extLst>
      <p:ext uri="{BB962C8B-B14F-4D97-AF65-F5344CB8AC3E}">
        <p14:creationId xmlns:p14="http://schemas.microsoft.com/office/powerpoint/2010/main" val="23094094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941903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Journal paper </a:t>
            </a:r>
            <a:r>
              <a:rPr lang="en-US" dirty="0" err="1" smtClean="0"/>
              <a:t>recom</a:t>
            </a:r>
            <a:endParaRPr lang="en-IN"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20902235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68401650"/>
              </p:ext>
            </p:extLst>
          </p:nvPr>
        </p:nvGraphicFramePr>
        <p:xfrm>
          <a:off x="467543" y="1"/>
          <a:ext cx="8424937" cy="6766560"/>
        </p:xfrm>
        <a:graphic>
          <a:graphicData uri="http://schemas.openxmlformats.org/drawingml/2006/table">
            <a:tbl>
              <a:tblPr firstRow="1" bandRow="1">
                <a:tableStyleId>{5C22544A-7EE6-4342-B048-85BDC9FD1C3A}</a:tableStyleId>
              </a:tblPr>
              <a:tblGrid>
                <a:gridCol w="2187589">
                  <a:extLst>
                    <a:ext uri="{9D8B030D-6E8A-4147-A177-3AD203B41FA5}">
                      <a16:colId xmlns:a16="http://schemas.microsoft.com/office/drawing/2014/main" val="20000"/>
                    </a:ext>
                  </a:extLst>
                </a:gridCol>
                <a:gridCol w="2187589">
                  <a:extLst>
                    <a:ext uri="{9D8B030D-6E8A-4147-A177-3AD203B41FA5}">
                      <a16:colId xmlns:a16="http://schemas.microsoft.com/office/drawing/2014/main" val="20001"/>
                    </a:ext>
                  </a:extLst>
                </a:gridCol>
                <a:gridCol w="2187589">
                  <a:extLst>
                    <a:ext uri="{9D8B030D-6E8A-4147-A177-3AD203B41FA5}">
                      <a16:colId xmlns:a16="http://schemas.microsoft.com/office/drawing/2014/main" val="20002"/>
                    </a:ext>
                  </a:extLst>
                </a:gridCol>
                <a:gridCol w="1862170">
                  <a:extLst>
                    <a:ext uri="{9D8B030D-6E8A-4147-A177-3AD203B41FA5}">
                      <a16:colId xmlns:a16="http://schemas.microsoft.com/office/drawing/2014/main" val="20003"/>
                    </a:ext>
                  </a:extLst>
                </a:gridCol>
              </a:tblGrid>
              <a:tr h="349179">
                <a:tc>
                  <a:txBody>
                    <a:bodyPr/>
                    <a:lstStyle/>
                    <a:p>
                      <a:r>
                        <a:rPr lang="en-US" dirty="0" smtClean="0"/>
                        <a:t>Supply</a:t>
                      </a:r>
                      <a:endParaRPr lang="en-IN" dirty="0"/>
                    </a:p>
                  </a:txBody>
                  <a:tcPr/>
                </a:tc>
                <a:tc>
                  <a:txBody>
                    <a:bodyPr/>
                    <a:lstStyle/>
                    <a:p>
                      <a:r>
                        <a:rPr lang="en-US" dirty="0" smtClean="0"/>
                        <a:t>Service delivery</a:t>
                      </a:r>
                      <a:endParaRPr lang="en-IN" dirty="0"/>
                    </a:p>
                  </a:txBody>
                  <a:tcPr/>
                </a:tc>
                <a:tc>
                  <a:txBody>
                    <a:bodyPr/>
                    <a:lstStyle/>
                    <a:p>
                      <a:r>
                        <a:rPr lang="en-US" dirty="0" smtClean="0"/>
                        <a:t>HR</a:t>
                      </a:r>
                      <a:endParaRPr lang="en-IN" dirty="0"/>
                    </a:p>
                  </a:txBody>
                  <a:tcPr/>
                </a:tc>
                <a:tc>
                  <a:txBody>
                    <a:bodyPr/>
                    <a:lstStyle/>
                    <a:p>
                      <a:r>
                        <a:rPr lang="en-US" dirty="0" smtClean="0"/>
                        <a:t>Finance </a:t>
                      </a:r>
                      <a:endParaRPr lang="en-IN" dirty="0"/>
                    </a:p>
                  </a:txBody>
                  <a:tcPr/>
                </a:tc>
                <a:extLst>
                  <a:ext uri="{0D108BD9-81ED-4DB2-BD59-A6C34878D82A}">
                    <a16:rowId xmlns:a16="http://schemas.microsoft.com/office/drawing/2014/main" val="10000"/>
                  </a:ext>
                </a:extLst>
              </a:tr>
              <a:tr h="14622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Access to affordable second</a:t>
                      </a:r>
                      <a:r>
                        <a:rPr lang="en-US" baseline="0" dirty="0" smtClean="0"/>
                        <a:t> and third line drugs </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Community engagement and comprehensive sex-education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Develop</a:t>
                      </a:r>
                      <a:r>
                        <a:rPr lang="en-US" baseline="0" dirty="0" smtClean="0"/>
                        <a:t> HR capacity under Training </a:t>
                      </a:r>
                      <a:r>
                        <a:rPr lang="en-US" baseline="0" dirty="0" err="1" smtClean="0"/>
                        <a:t>centres</a:t>
                      </a:r>
                      <a:r>
                        <a:rPr lang="en-US" baseline="0" dirty="0" smtClean="0"/>
                        <a:t> for drug adherence issues, long-term care</a:t>
                      </a:r>
                    </a:p>
                  </a:txBody>
                  <a:tcPr/>
                </a:tc>
                <a:tc>
                  <a:txBody>
                    <a:bodyPr/>
                    <a:lstStyle/>
                    <a:p>
                      <a:endParaRPr lang="en-IN" dirty="0"/>
                    </a:p>
                  </a:txBody>
                  <a:tcPr/>
                </a:tc>
                <a:extLst>
                  <a:ext uri="{0D108BD9-81ED-4DB2-BD59-A6C34878D82A}">
                    <a16:rowId xmlns:a16="http://schemas.microsoft.com/office/drawing/2014/main" val="10001"/>
                  </a:ext>
                </a:extLst>
              </a:tr>
              <a:tr h="16585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Prompt revision of drug regimen </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Inclusive</a:t>
                      </a:r>
                      <a:r>
                        <a:rPr lang="en-US" baseline="0" dirty="0" smtClean="0"/>
                        <a:t> and tailor-made services for tribal population, </a:t>
                      </a:r>
                      <a:r>
                        <a:rPr lang="en-US" baseline="0" dirty="0" err="1" smtClean="0"/>
                        <a:t>PwD</a:t>
                      </a:r>
                      <a:r>
                        <a:rPr lang="en-US" baseline="0" dirty="0" smtClean="0"/>
                        <a:t>, LGBTQIA+ Community</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Strategic</a:t>
                      </a:r>
                      <a:r>
                        <a:rPr lang="en-US" baseline="0" dirty="0" smtClean="0"/>
                        <a:t> and deliberate i</a:t>
                      </a:r>
                      <a:r>
                        <a:rPr lang="en-US" dirty="0" smtClean="0"/>
                        <a:t>nclusion of Rehabilitation workers</a:t>
                      </a:r>
                      <a:endParaRPr lang="en-IN" dirty="0" smtClean="0"/>
                    </a:p>
                    <a:p>
                      <a:endParaRPr lang="en-IN" dirty="0"/>
                    </a:p>
                  </a:txBody>
                  <a:tcPr/>
                </a:tc>
                <a:tc>
                  <a:txBody>
                    <a:bodyPr/>
                    <a:lstStyle/>
                    <a:p>
                      <a:endParaRPr lang="en-IN"/>
                    </a:p>
                  </a:txBody>
                  <a:tcPr/>
                </a:tc>
                <a:extLst>
                  <a:ext uri="{0D108BD9-81ED-4DB2-BD59-A6C34878D82A}">
                    <a16:rowId xmlns:a16="http://schemas.microsoft.com/office/drawing/2014/main" val="10002"/>
                  </a:ext>
                </a:extLst>
              </a:tr>
              <a:tr h="1396714">
                <a:tc>
                  <a:txBody>
                    <a:bodyPr/>
                    <a:lstStyle/>
                    <a:p>
                      <a:endParaRPr lang="en-IN"/>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Continuum of care within CST component</a:t>
                      </a:r>
                      <a:endParaRPr lang="en-IN" dirty="0" smtClean="0"/>
                    </a:p>
                    <a:p>
                      <a:endParaRPr lang="en-IN" dirty="0"/>
                    </a:p>
                  </a:txBody>
                  <a:tcPr/>
                </a:tc>
                <a:tc>
                  <a:txBody>
                    <a:bodyPr/>
                    <a:lstStyle/>
                    <a:p>
                      <a:r>
                        <a:rPr lang="en-US" dirty="0" smtClean="0"/>
                        <a:t>Periodic</a:t>
                      </a:r>
                      <a:r>
                        <a:rPr lang="en-US" baseline="0" dirty="0" smtClean="0"/>
                        <a:t> training of</a:t>
                      </a:r>
                      <a:r>
                        <a:rPr lang="en-US" dirty="0" smtClean="0"/>
                        <a:t> a</a:t>
                      </a:r>
                      <a:r>
                        <a:rPr lang="en-US" baseline="0" dirty="0" smtClean="0"/>
                        <a:t> cadre of LW to deal with the condition in high prevalence districts</a:t>
                      </a:r>
                      <a:endParaRPr lang="en-IN" dirty="0"/>
                    </a:p>
                  </a:txBody>
                  <a:tcPr/>
                </a:tc>
                <a:tc>
                  <a:txBody>
                    <a:bodyPr/>
                    <a:lstStyle/>
                    <a:p>
                      <a:endParaRPr lang="en-IN" dirty="0"/>
                    </a:p>
                  </a:txBody>
                  <a:tcPr/>
                </a:tc>
                <a:extLst>
                  <a:ext uri="{0D108BD9-81ED-4DB2-BD59-A6C34878D82A}">
                    <a16:rowId xmlns:a16="http://schemas.microsoft.com/office/drawing/2014/main" val="10003"/>
                  </a:ext>
                </a:extLst>
              </a:tr>
              <a:tr h="1658598">
                <a:tc>
                  <a:txBody>
                    <a:bodyPr/>
                    <a:lstStyle/>
                    <a:p>
                      <a:endParaRPr lang="en-IN"/>
                    </a:p>
                  </a:txBody>
                  <a:tcPr/>
                </a:tc>
                <a:tc>
                  <a:txBody>
                    <a:bodyPr/>
                    <a:lstStyle/>
                    <a:p>
                      <a:endParaRPr lang="en-IN"/>
                    </a:p>
                  </a:txBody>
                  <a:tcPr/>
                </a:tc>
                <a:tc>
                  <a:txBody>
                    <a:bodyPr/>
                    <a:lstStyle/>
                    <a:p>
                      <a:pPr marL="0" indent="0">
                        <a:buNone/>
                      </a:pPr>
                      <a:r>
                        <a:rPr lang="en-US" dirty="0" smtClean="0"/>
                        <a:t>Curb</a:t>
                      </a:r>
                      <a:r>
                        <a:rPr lang="en-US" baseline="0" dirty="0" smtClean="0"/>
                        <a:t> q</a:t>
                      </a:r>
                      <a:r>
                        <a:rPr lang="en-US" dirty="0" smtClean="0"/>
                        <a:t>uackery by</a:t>
                      </a:r>
                      <a:r>
                        <a:rPr lang="en-US" baseline="0" dirty="0" smtClean="0"/>
                        <a:t> collaborating with </a:t>
                      </a:r>
                      <a:r>
                        <a:rPr lang="en-US" dirty="0" smtClean="0"/>
                        <a:t>NGOs to identify and educate</a:t>
                      </a:r>
                    </a:p>
                    <a:p>
                      <a:pPr marL="0" indent="0">
                        <a:buNone/>
                      </a:pPr>
                      <a:endParaRPr lang="en-US" dirty="0" smtClean="0"/>
                    </a:p>
                    <a:p>
                      <a:endParaRPr lang="en-IN" dirty="0"/>
                    </a:p>
                  </a:txBody>
                  <a:tcPr/>
                </a:tc>
                <a:tc>
                  <a:txBody>
                    <a:bodyPr/>
                    <a:lstStyle/>
                    <a:p>
                      <a:endParaRPr lang="en-IN"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296489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endParaRPr lang="en-IN" dirty="0"/>
          </a:p>
        </p:txBody>
      </p:sp>
      <p:sp>
        <p:nvSpPr>
          <p:cNvPr id="3" name="Content Placeholder 2"/>
          <p:cNvSpPr>
            <a:spLocks noGrp="1"/>
          </p:cNvSpPr>
          <p:nvPr>
            <p:ph idx="1"/>
          </p:nvPr>
        </p:nvSpPr>
        <p:spPr/>
        <p:txBody>
          <a:bodyPr>
            <a:normAutofit/>
          </a:bodyPr>
          <a:lstStyle/>
          <a:p>
            <a:r>
              <a:rPr lang="en-US" dirty="0" smtClean="0"/>
              <a:t>Solomon </a:t>
            </a:r>
            <a:r>
              <a:rPr lang="en-US" i="1" dirty="0" smtClean="0"/>
              <a:t>et al </a:t>
            </a:r>
            <a:r>
              <a:rPr lang="en-US" dirty="0" smtClean="0"/>
              <a:t>(2004) A </a:t>
            </a:r>
            <a:r>
              <a:rPr lang="en-US" dirty="0"/>
              <a:t>review of the HIV epidemic in </a:t>
            </a:r>
            <a:r>
              <a:rPr lang="en-US" dirty="0" smtClean="0"/>
              <a:t>India</a:t>
            </a:r>
          </a:p>
          <a:p>
            <a:r>
              <a:rPr lang="en-US" dirty="0" smtClean="0"/>
              <a:t>Mid-Term </a:t>
            </a:r>
            <a:r>
              <a:rPr lang="en-US" dirty="0"/>
              <a:t>Appraisal of National AIDS Control </a:t>
            </a:r>
            <a:r>
              <a:rPr lang="en-US" dirty="0" err="1"/>
              <a:t>Programme</a:t>
            </a:r>
            <a:r>
              <a:rPr lang="en-US" dirty="0"/>
              <a:t> </a:t>
            </a:r>
            <a:r>
              <a:rPr lang="en-US" dirty="0" smtClean="0"/>
              <a:t>(Phase IV), </a:t>
            </a:r>
            <a:r>
              <a:rPr lang="en-US" dirty="0" err="1" smtClean="0"/>
              <a:t>MoHFW</a:t>
            </a:r>
            <a:r>
              <a:rPr lang="en-US" dirty="0" smtClean="0"/>
              <a:t>, 2016</a:t>
            </a:r>
          </a:p>
          <a:p>
            <a:r>
              <a:rPr lang="en-US" dirty="0" smtClean="0"/>
              <a:t>NACO annual report 2016-2017</a:t>
            </a:r>
          </a:p>
          <a:p>
            <a:r>
              <a:rPr lang="en-US" dirty="0" smtClean="0"/>
              <a:t>The Evolution Of </a:t>
            </a:r>
            <a:r>
              <a:rPr lang="en-US" dirty="0" err="1" smtClean="0"/>
              <a:t>Nacp</a:t>
            </a:r>
            <a:r>
              <a:rPr lang="en-US" dirty="0" smtClean="0"/>
              <a:t>: India's Attempt At Controlling The </a:t>
            </a:r>
            <a:r>
              <a:rPr lang="en-US" dirty="0" err="1" smtClean="0"/>
              <a:t>Hiv</a:t>
            </a:r>
            <a:r>
              <a:rPr lang="en-US" dirty="0" smtClean="0"/>
              <a:t>/ Aids Epidemic 7(1</a:t>
            </a:r>
            <a:r>
              <a:rPr lang="en-US" dirty="0"/>
              <a:t>):7-9 · January 2018 </a:t>
            </a:r>
          </a:p>
          <a:p>
            <a:endParaRPr lang="en-IN" dirty="0"/>
          </a:p>
        </p:txBody>
      </p:sp>
    </p:spTree>
    <p:extLst>
      <p:ext uri="{BB962C8B-B14F-4D97-AF65-F5344CB8AC3E}">
        <p14:creationId xmlns:p14="http://schemas.microsoft.com/office/powerpoint/2010/main" val="18749043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ORISSA, JH, CHHATT- FALCIPARUM CASES HIGH: </a:t>
            </a:r>
            <a:br>
              <a:rPr lang="en-US" dirty="0" smtClean="0"/>
            </a:br>
            <a:r>
              <a:rPr lang="en-US" dirty="0" smtClean="0"/>
              <a:t>5% POP BUT 44% OF BURDEN</a:t>
            </a:r>
            <a:endParaRPr lang="en-IN" dirty="0"/>
          </a:p>
        </p:txBody>
      </p:sp>
      <p:pic>
        <p:nvPicPr>
          <p:cNvPr id="4" name="Content Placeholder 3"/>
          <p:cNvPicPr>
            <a:picLocks noGrp="1" noChangeAspect="1"/>
          </p:cNvPicPr>
          <p:nvPr>
            <p:ph idx="1"/>
          </p:nvPr>
        </p:nvPicPr>
        <p:blipFill>
          <a:blip r:embed="rId2"/>
          <a:stretch>
            <a:fillRect/>
          </a:stretch>
        </p:blipFill>
        <p:spPr>
          <a:xfrm>
            <a:off x="971600" y="1915726"/>
            <a:ext cx="6505575" cy="4911580"/>
          </a:xfrm>
          <a:prstGeom prst="rect">
            <a:avLst/>
          </a:prstGeom>
        </p:spPr>
      </p:pic>
    </p:spTree>
    <p:extLst>
      <p:ext uri="{BB962C8B-B14F-4D97-AF65-F5344CB8AC3E}">
        <p14:creationId xmlns:p14="http://schemas.microsoft.com/office/powerpoint/2010/main" val="72419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429933"/>
          </a:xfrm>
        </p:spPr>
        <p:txBody>
          <a:bodyPr>
            <a:normAutofit fontScale="90000"/>
          </a:bodyPr>
          <a:lstStyle/>
          <a:p>
            <a:r>
              <a:rPr lang="en-US" sz="2800" b="1" dirty="0" smtClean="0"/>
              <a:t>What is HIV/AIDS?</a:t>
            </a:r>
            <a:endParaRPr lang="en-IN" sz="2800" b="1" dirty="0"/>
          </a:p>
        </p:txBody>
      </p:sp>
      <p:sp>
        <p:nvSpPr>
          <p:cNvPr id="3" name="Content Placeholder 2"/>
          <p:cNvSpPr>
            <a:spLocks noGrp="1"/>
          </p:cNvSpPr>
          <p:nvPr>
            <p:ph idx="1"/>
          </p:nvPr>
        </p:nvSpPr>
        <p:spPr>
          <a:xfrm>
            <a:off x="179512" y="377280"/>
            <a:ext cx="8712968" cy="6480720"/>
          </a:xfrm>
        </p:spPr>
        <p:txBody>
          <a:bodyPr>
            <a:normAutofit fontScale="25000" lnSpcReduction="20000"/>
          </a:bodyPr>
          <a:lstStyle/>
          <a:p>
            <a:pPr marL="0" indent="0">
              <a:buNone/>
            </a:pPr>
            <a:endParaRPr lang="en-US" sz="8000" dirty="0" smtClean="0"/>
          </a:p>
          <a:p>
            <a:pPr marL="0" indent="0">
              <a:buNone/>
            </a:pPr>
            <a:r>
              <a:rPr lang="en-US" sz="8000" dirty="0" smtClean="0"/>
              <a:t>HIV infection is a profound </a:t>
            </a:r>
            <a:r>
              <a:rPr lang="en-US" sz="8000" dirty="0"/>
              <a:t>immunodeficiency </a:t>
            </a:r>
            <a:r>
              <a:rPr lang="en-US" sz="8000" dirty="0" smtClean="0"/>
              <a:t>state with </a:t>
            </a:r>
            <a:r>
              <a:rPr lang="en-US" sz="8000" dirty="0"/>
              <a:t>clinical manifestations in nearly all systems of the body</a:t>
            </a:r>
            <a:r>
              <a:rPr lang="en-US" sz="8000" dirty="0" smtClean="0"/>
              <a:t>.</a:t>
            </a:r>
          </a:p>
          <a:p>
            <a:pPr marL="0" indent="0">
              <a:buNone/>
            </a:pPr>
            <a:r>
              <a:rPr lang="en-US" sz="8000" dirty="0"/>
              <a:t>There are 2 types of Human immunodeficiency virus (HIV) viz. HIV type I (HIV‐1) and HIV type 2 (HIV‐2). The most common cause of HIV disease throughout the world is HIV‐1 which comprises of several subtypes with different geographic distributions. HIV type 2 (HIV‐2) is endemic in West Africa and has spread in the last decade to India and Europe.</a:t>
            </a:r>
            <a:endParaRPr lang="en-US" sz="8000" dirty="0" smtClean="0"/>
          </a:p>
          <a:p>
            <a:pPr marL="0" indent="0">
              <a:buNone/>
            </a:pPr>
            <a:endParaRPr lang="en-US" sz="8000" dirty="0"/>
          </a:p>
          <a:p>
            <a:pPr marL="0" indent="0">
              <a:buNone/>
            </a:pPr>
            <a:r>
              <a:rPr lang="en-US" sz="8000" dirty="0" smtClean="0"/>
              <a:t>One of the unique characteristics  about the condition is that the </a:t>
            </a:r>
            <a:r>
              <a:rPr lang="en-US" sz="8000" dirty="0"/>
              <a:t>duration of time from initial infection to AIDS can vary from 3 </a:t>
            </a:r>
            <a:r>
              <a:rPr lang="en-US" sz="8000" dirty="0" smtClean="0"/>
              <a:t>years to </a:t>
            </a:r>
            <a:r>
              <a:rPr lang="en-US" sz="8000" dirty="0"/>
              <a:t>several decades</a:t>
            </a:r>
            <a:r>
              <a:rPr lang="en-US" sz="8000" dirty="0" smtClean="0"/>
              <a:t>.</a:t>
            </a:r>
          </a:p>
          <a:p>
            <a:pPr marL="0" indent="0">
              <a:buNone/>
            </a:pPr>
            <a:r>
              <a:rPr lang="en-US" sz="8000" b="1" dirty="0" smtClean="0"/>
              <a:t>Diagnostic modalities:</a:t>
            </a:r>
          </a:p>
          <a:p>
            <a:pPr marL="0" indent="0">
              <a:buNone/>
            </a:pPr>
            <a:r>
              <a:rPr lang="en-US" sz="8000" dirty="0"/>
              <a:t>It is categorized as a disease condition when </a:t>
            </a:r>
            <a:r>
              <a:rPr lang="en-US" sz="8000" dirty="0" smtClean="0"/>
              <a:t>CD </a:t>
            </a:r>
            <a:r>
              <a:rPr lang="en-US" sz="8000" dirty="0"/>
              <a:t>4 &lt; 200 </a:t>
            </a:r>
            <a:r>
              <a:rPr lang="en-US" sz="8000" dirty="0" smtClean="0"/>
              <a:t>cells/mm, </a:t>
            </a:r>
            <a:r>
              <a:rPr lang="en-IN" sz="8000" dirty="0"/>
              <a:t>ALT/AST, ALP, </a:t>
            </a:r>
            <a:r>
              <a:rPr lang="en-IN" sz="8000" dirty="0" smtClean="0"/>
              <a:t>urinalysis, ELISA, Western blot</a:t>
            </a:r>
          </a:p>
          <a:p>
            <a:pPr marL="0" indent="0">
              <a:buNone/>
            </a:pPr>
            <a:r>
              <a:rPr lang="en-US" sz="8000" b="1" dirty="0" smtClean="0"/>
              <a:t>Treatment:</a:t>
            </a:r>
          </a:p>
          <a:p>
            <a:pPr marL="0" indent="0">
              <a:buNone/>
            </a:pPr>
            <a:r>
              <a:rPr lang="en-US" sz="8000" dirty="0" smtClean="0"/>
              <a:t>Anti-retroviral therapy, Highly reactive ART</a:t>
            </a:r>
            <a:r>
              <a:rPr lang="en-US" sz="8000" dirty="0"/>
              <a:t>, CPT (for opportunistic infections), </a:t>
            </a:r>
            <a:r>
              <a:rPr lang="en-US" sz="8000" dirty="0" err="1" smtClean="0"/>
              <a:t>PrEP</a:t>
            </a:r>
            <a:endParaRPr lang="en-US" sz="8000" dirty="0"/>
          </a:p>
          <a:p>
            <a:r>
              <a:rPr lang="en-US" sz="8000" b="1" dirty="0" smtClean="0"/>
              <a:t>NRTI </a:t>
            </a:r>
            <a:r>
              <a:rPr lang="en-IN" sz="8000" dirty="0" smtClean="0"/>
              <a:t> (</a:t>
            </a:r>
            <a:r>
              <a:rPr lang="en-US" sz="8000" dirty="0" err="1" smtClean="0"/>
              <a:t>Zidovudine</a:t>
            </a:r>
            <a:r>
              <a:rPr lang="en-US" sz="8000" dirty="0" smtClean="0"/>
              <a:t> ,Lamivudine, </a:t>
            </a:r>
            <a:r>
              <a:rPr lang="en-US" sz="8000" dirty="0" err="1" smtClean="0"/>
              <a:t>Stavudine</a:t>
            </a:r>
            <a:r>
              <a:rPr lang="en-US" sz="8000" dirty="0" smtClean="0"/>
              <a:t>)</a:t>
            </a:r>
          </a:p>
          <a:p>
            <a:pPr fontAlgn="ctr"/>
            <a:r>
              <a:rPr lang="en-US" sz="8000" b="1" dirty="0" smtClean="0"/>
              <a:t>NNRTI </a:t>
            </a:r>
            <a:r>
              <a:rPr lang="en-US" sz="8000" dirty="0" err="1" smtClean="0"/>
              <a:t>Nevirapine</a:t>
            </a:r>
            <a:r>
              <a:rPr lang="en-US" sz="8000" dirty="0" smtClean="0"/>
              <a:t>, </a:t>
            </a:r>
            <a:r>
              <a:rPr lang="en-US" sz="8000" dirty="0" err="1" smtClean="0"/>
              <a:t>Efavirenz</a:t>
            </a:r>
            <a:r>
              <a:rPr lang="en-US" sz="8000" dirty="0" smtClean="0"/>
              <a:t>)</a:t>
            </a:r>
          </a:p>
          <a:p>
            <a:pPr fontAlgn="ctr"/>
            <a:r>
              <a:rPr lang="en-US" sz="8000" b="1" dirty="0" smtClean="0"/>
              <a:t>INTEGRASE INHIBITORS </a:t>
            </a:r>
            <a:r>
              <a:rPr lang="en-US" sz="8000" dirty="0" smtClean="0"/>
              <a:t>(</a:t>
            </a:r>
            <a:r>
              <a:rPr lang="en-US" sz="8000" dirty="0" err="1" smtClean="0">
                <a:solidFill>
                  <a:srgbClr val="000000"/>
                </a:solidFill>
              </a:rPr>
              <a:t>Raltegravir</a:t>
            </a:r>
            <a:r>
              <a:rPr lang="en-US" sz="8000" dirty="0" smtClean="0"/>
              <a:t>),</a:t>
            </a:r>
          </a:p>
          <a:p>
            <a:pPr fontAlgn="ctr"/>
            <a:r>
              <a:rPr lang="en-US" sz="8000" b="1" dirty="0" smtClean="0"/>
              <a:t>PI</a:t>
            </a:r>
            <a:r>
              <a:rPr lang="en-IN" sz="8000" dirty="0" smtClean="0"/>
              <a:t> (</a:t>
            </a:r>
            <a:r>
              <a:rPr lang="en-US" sz="8000" dirty="0" err="1" smtClean="0"/>
              <a:t>Indinavir</a:t>
            </a:r>
            <a:r>
              <a:rPr lang="en-US" sz="8000" dirty="0" smtClean="0"/>
              <a:t> </a:t>
            </a:r>
            <a:r>
              <a:rPr lang="en-US" sz="8000" dirty="0" err="1" smtClean="0"/>
              <a:t>Nelfinavir</a:t>
            </a:r>
            <a:r>
              <a:rPr lang="en-US" sz="8000" dirty="0" smtClean="0"/>
              <a:t>) </a:t>
            </a:r>
          </a:p>
          <a:p>
            <a:pPr fontAlgn="ctr"/>
            <a:r>
              <a:rPr lang="en-US" sz="8000" b="1" dirty="0" smtClean="0"/>
              <a:t>CCR5 </a:t>
            </a:r>
            <a:r>
              <a:rPr lang="en-US" sz="8000" b="1" dirty="0"/>
              <a:t>antagonists </a:t>
            </a:r>
            <a:r>
              <a:rPr lang="en-US" sz="8000" dirty="0" err="1" smtClean="0"/>
              <a:t>Maraviroc</a:t>
            </a:r>
            <a:r>
              <a:rPr lang="en-US" sz="8000" dirty="0" smtClean="0"/>
              <a:t> </a:t>
            </a:r>
            <a:r>
              <a:rPr lang="en-IN" sz="8000" dirty="0" smtClean="0"/>
              <a:t> </a:t>
            </a:r>
            <a:r>
              <a:rPr lang="en-US" sz="8000" dirty="0" err="1" smtClean="0"/>
              <a:t>Foseamprenavir</a:t>
            </a:r>
            <a:r>
              <a:rPr lang="en-US" sz="8000" dirty="0" smtClean="0"/>
              <a:t>)</a:t>
            </a:r>
            <a:endParaRPr lang="en-US" sz="8000" dirty="0"/>
          </a:p>
          <a:p>
            <a:pPr fontAlgn="ctr"/>
            <a:endParaRPr lang="en-IN" dirty="0"/>
          </a:p>
          <a:p>
            <a:pPr marL="0" indent="0" fontAlgn="ctr">
              <a:buNone/>
            </a:pP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6521004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RNTCP</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53205" y="1772816"/>
            <a:ext cx="8033595" cy="3917950"/>
          </a:xfrm>
          <a:prstGeom prst="rect">
            <a:avLst/>
          </a:prstGeom>
        </p:spPr>
      </p:pic>
    </p:spTree>
    <p:extLst>
      <p:ext uri="{BB962C8B-B14F-4D97-AF65-F5344CB8AC3E}">
        <p14:creationId xmlns:p14="http://schemas.microsoft.com/office/powerpoint/2010/main" val="370310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err="1" smtClean="0"/>
              <a:t>Sahariya</a:t>
            </a:r>
            <a:r>
              <a:rPr lang="en-US" dirty="0" smtClean="0"/>
              <a:t> tribes- High some low</a:t>
            </a:r>
            <a:endParaRPr lang="en-IN" dirty="0"/>
          </a:p>
        </p:txBody>
      </p:sp>
      <p:pic>
        <p:nvPicPr>
          <p:cNvPr id="4" name="Picture 3"/>
          <p:cNvPicPr>
            <a:picLocks noChangeAspect="1"/>
          </p:cNvPicPr>
          <p:nvPr/>
        </p:nvPicPr>
        <p:blipFill>
          <a:blip r:embed="rId2"/>
          <a:stretch>
            <a:fillRect/>
          </a:stretch>
        </p:blipFill>
        <p:spPr>
          <a:xfrm>
            <a:off x="438124" y="2276872"/>
            <a:ext cx="4429125" cy="2724150"/>
          </a:xfrm>
          <a:prstGeom prst="rect">
            <a:avLst/>
          </a:prstGeom>
        </p:spPr>
      </p:pic>
      <p:pic>
        <p:nvPicPr>
          <p:cNvPr id="5" name="Picture 4"/>
          <p:cNvPicPr>
            <a:picLocks noChangeAspect="1"/>
          </p:cNvPicPr>
          <p:nvPr/>
        </p:nvPicPr>
        <p:blipFill>
          <a:blip r:embed="rId3"/>
          <a:stretch>
            <a:fillRect/>
          </a:stretch>
        </p:blipFill>
        <p:spPr>
          <a:xfrm>
            <a:off x="4886325" y="3568005"/>
            <a:ext cx="4067175" cy="2524125"/>
          </a:xfrm>
          <a:prstGeom prst="rect">
            <a:avLst/>
          </a:prstGeom>
        </p:spPr>
      </p:pic>
    </p:spTree>
    <p:extLst>
      <p:ext uri="{BB962C8B-B14F-4D97-AF65-F5344CB8AC3E}">
        <p14:creationId xmlns:p14="http://schemas.microsoft.com/office/powerpoint/2010/main" val="2842828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Maternal Health</a:t>
            </a:r>
          </a:p>
          <a:p>
            <a:r>
              <a:rPr lang="en-US" dirty="0" smtClean="0"/>
              <a:t>JSY- 1400/700 very low</a:t>
            </a:r>
          </a:p>
          <a:p>
            <a:endParaRPr lang="en-US" dirty="0"/>
          </a:p>
          <a:p>
            <a:r>
              <a:rPr lang="en-US" dirty="0" smtClean="0"/>
              <a:t>Leprosy</a:t>
            </a:r>
          </a:p>
          <a:p>
            <a:pPr marL="0" indent="0">
              <a:buNone/>
            </a:pPr>
            <a:endParaRPr lang="en-US"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899592" y="5517232"/>
            <a:ext cx="4352925" cy="914400"/>
          </a:xfrm>
          <a:prstGeom prst="rect">
            <a:avLst/>
          </a:prstGeom>
        </p:spPr>
      </p:pic>
    </p:spTree>
    <p:extLst>
      <p:ext uri="{BB962C8B-B14F-4D97-AF65-F5344CB8AC3E}">
        <p14:creationId xmlns:p14="http://schemas.microsoft.com/office/powerpoint/2010/main" val="20593420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7500" lnSpcReduction="20000"/>
          </a:bodyPr>
          <a:lstStyle/>
          <a:p>
            <a:r>
              <a:rPr lang="en-US" b="1" dirty="0"/>
              <a:t>Integrated Tribal Development Project</a:t>
            </a:r>
            <a:r>
              <a:rPr lang="en-US" dirty="0"/>
              <a:t>. The </a:t>
            </a:r>
            <a:r>
              <a:rPr lang="en-US" b="1" dirty="0" err="1"/>
              <a:t>Programme</a:t>
            </a:r>
            <a:r>
              <a:rPr lang="en-US" dirty="0"/>
              <a:t> on </a:t>
            </a:r>
            <a:r>
              <a:rPr lang="en-US" b="1" dirty="0"/>
              <a:t>Integrated Tribal Development Projects</a:t>
            </a:r>
            <a:r>
              <a:rPr lang="en-US" dirty="0"/>
              <a:t> (ITDP) under </a:t>
            </a:r>
            <a:r>
              <a:rPr lang="en-US" b="1" dirty="0"/>
              <a:t>Tribal</a:t>
            </a:r>
            <a:r>
              <a:rPr lang="en-US" dirty="0"/>
              <a:t> Sub-</a:t>
            </a:r>
            <a:r>
              <a:rPr lang="en-US" b="1" dirty="0"/>
              <a:t>Plan</a:t>
            </a:r>
            <a:r>
              <a:rPr lang="en-US" dirty="0"/>
              <a:t> (TSP) is being </a:t>
            </a:r>
            <a:r>
              <a:rPr lang="en-US" dirty="0" err="1"/>
              <a:t>implemtnted</a:t>
            </a:r>
            <a:r>
              <a:rPr lang="en-US" dirty="0"/>
              <a:t> since the Fifth Five Year </a:t>
            </a:r>
            <a:r>
              <a:rPr lang="en-US" b="1" dirty="0"/>
              <a:t>Plan</a:t>
            </a:r>
            <a:r>
              <a:rPr lang="en-US" dirty="0"/>
              <a:t> with specific objectives of reducing poverty, improving educational status an eliminating exploitation of the </a:t>
            </a:r>
            <a:r>
              <a:rPr lang="en-US" b="1" dirty="0"/>
              <a:t>tribal</a:t>
            </a:r>
            <a:r>
              <a:rPr lang="en-US" dirty="0"/>
              <a:t> </a:t>
            </a:r>
            <a:r>
              <a:rPr lang="en-US" dirty="0" smtClean="0"/>
              <a:t>families.</a:t>
            </a:r>
          </a:p>
          <a:p>
            <a:r>
              <a:rPr lang="en-US" dirty="0"/>
              <a:t>he Fifth Plan (1974-78)marked a shift in approach as reflected in </a:t>
            </a:r>
            <a:r>
              <a:rPr lang="en-US" dirty="0" err="1"/>
              <a:t>thelaunching</a:t>
            </a:r>
            <a:r>
              <a:rPr lang="en-US" dirty="0"/>
              <a:t> of the Tribal Sub-Plan (TSP) for the </a:t>
            </a:r>
            <a:r>
              <a:rPr lang="en-US" dirty="0" err="1"/>
              <a:t>directbenefit</a:t>
            </a:r>
            <a:r>
              <a:rPr lang="en-US" dirty="0"/>
              <a:t> of the development of </a:t>
            </a:r>
            <a:r>
              <a:rPr lang="en-US" dirty="0" err="1"/>
              <a:t>tribals</a:t>
            </a:r>
            <a:r>
              <a:rPr lang="en-US" dirty="0"/>
              <a:t>. The </a:t>
            </a:r>
            <a:r>
              <a:rPr lang="en-US" dirty="0" err="1"/>
              <a:t>TSPstipulated</a:t>
            </a:r>
            <a:r>
              <a:rPr lang="en-US" dirty="0"/>
              <a:t> that funds of the </a:t>
            </a:r>
            <a:r>
              <a:rPr lang="en-US" dirty="0" err="1"/>
              <a:t>centre</a:t>
            </a:r>
            <a:r>
              <a:rPr lang="en-US" dirty="0"/>
              <a:t> and the </a:t>
            </a:r>
            <a:r>
              <a:rPr lang="en-US" dirty="0" err="1"/>
              <a:t>statesshould</a:t>
            </a:r>
            <a:r>
              <a:rPr lang="en-US" dirty="0"/>
              <a:t> be quantified on the population </a:t>
            </a:r>
            <a:r>
              <a:rPr lang="en-US" dirty="0" err="1"/>
              <a:t>proportionbasis</a:t>
            </a:r>
            <a:r>
              <a:rPr lang="en-US" dirty="0"/>
              <a:t> with budgetary mechanisms to </a:t>
            </a:r>
            <a:r>
              <a:rPr lang="en-US" dirty="0" err="1"/>
              <a:t>ensureaccountability</a:t>
            </a:r>
            <a:r>
              <a:rPr lang="en-US" dirty="0"/>
              <a:t>, non-</a:t>
            </a:r>
            <a:r>
              <a:rPr lang="en-US" dirty="0" err="1"/>
              <a:t>divertability</a:t>
            </a:r>
            <a:r>
              <a:rPr lang="en-US" dirty="0"/>
              <a:t> and </a:t>
            </a:r>
            <a:r>
              <a:rPr lang="en-US" dirty="0" err="1"/>
              <a:t>utilisation</a:t>
            </a:r>
            <a:r>
              <a:rPr lang="en-US" dirty="0"/>
              <a:t> for </a:t>
            </a:r>
            <a:r>
              <a:rPr lang="en-US" dirty="0" err="1"/>
              <a:t>thewelfare</a:t>
            </a:r>
            <a:r>
              <a:rPr lang="en-US" dirty="0"/>
              <a:t> and development of STs</a:t>
            </a:r>
            <a:endParaRPr lang="en-IN" dirty="0"/>
          </a:p>
        </p:txBody>
      </p:sp>
    </p:spTree>
    <p:extLst>
      <p:ext uri="{BB962C8B-B14F-4D97-AF65-F5344CB8AC3E}">
        <p14:creationId xmlns:p14="http://schemas.microsoft.com/office/powerpoint/2010/main" val="3244591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0"/>
            <a:ext cx="8229600" cy="5573216"/>
          </a:xfrm>
        </p:spPr>
        <p:txBody>
          <a:bodyPr>
            <a:normAutofit fontScale="62500" lnSpcReduction="20000"/>
          </a:bodyPr>
          <a:lstStyle/>
          <a:p>
            <a:r>
              <a:rPr lang="en-US" dirty="0" smtClean="0"/>
              <a:t>Amongst </a:t>
            </a:r>
            <a:r>
              <a:rPr lang="en-US" dirty="0"/>
              <a:t>the </a:t>
            </a:r>
            <a:r>
              <a:rPr lang="en-US" dirty="0" err="1"/>
              <a:t>tribals</a:t>
            </a:r>
            <a:r>
              <a:rPr lang="en-US" dirty="0"/>
              <a:t>, PTGs and </a:t>
            </a:r>
            <a:r>
              <a:rPr lang="en-US" dirty="0" err="1"/>
              <a:t>thenomadic</a:t>
            </a:r>
            <a:r>
              <a:rPr lang="en-US" dirty="0"/>
              <a:t> groups are passing through the </a:t>
            </a:r>
            <a:r>
              <a:rPr lang="en-US" dirty="0" err="1"/>
              <a:t>mostfragile</a:t>
            </a:r>
            <a:r>
              <a:rPr lang="en-US" dirty="0"/>
              <a:t> health conditions, when compared to </a:t>
            </a:r>
            <a:r>
              <a:rPr lang="en-US" dirty="0" err="1"/>
              <a:t>theothers</a:t>
            </a:r>
            <a:r>
              <a:rPr lang="en-US" dirty="0"/>
              <a:t>. Therefore, a new Scheme called ‘</a:t>
            </a:r>
            <a:r>
              <a:rPr lang="en-US" dirty="0" err="1"/>
              <a:t>Medicalcare</a:t>
            </a:r>
            <a:r>
              <a:rPr lang="en-US" dirty="0"/>
              <a:t> for Remote and </a:t>
            </a:r>
            <a:r>
              <a:rPr lang="en-US" dirty="0" err="1"/>
              <a:t>Marginalised</a:t>
            </a:r>
            <a:r>
              <a:rPr lang="en-US" dirty="0"/>
              <a:t> and </a:t>
            </a:r>
            <a:r>
              <a:rPr lang="en-US" dirty="0" err="1"/>
              <a:t>NomadicCommunities</a:t>
            </a:r>
            <a:r>
              <a:rPr lang="en-US" dirty="0"/>
              <a:t>’ was launched during the Ninth </a:t>
            </a:r>
            <a:r>
              <a:rPr lang="en-US" dirty="0" err="1"/>
              <a:t>FiveYear</a:t>
            </a:r>
            <a:r>
              <a:rPr lang="en-US" dirty="0"/>
              <a:t> Plan with an approved outlay of Rs.5 </a:t>
            </a:r>
            <a:r>
              <a:rPr lang="en-US" dirty="0" err="1"/>
              <a:t>crore.Under</a:t>
            </a:r>
            <a:r>
              <a:rPr lang="en-US" dirty="0"/>
              <a:t> this Scheme, the following projects </a:t>
            </a:r>
            <a:r>
              <a:rPr lang="en-US" dirty="0" err="1"/>
              <a:t>weretaken</a:t>
            </a:r>
            <a:r>
              <a:rPr lang="en-US" dirty="0"/>
              <a:t> up towards </a:t>
            </a:r>
            <a:r>
              <a:rPr lang="en-US" dirty="0" smtClean="0"/>
              <a:t>–</a:t>
            </a:r>
          </a:p>
          <a:p>
            <a:r>
              <a:rPr lang="en-US" dirty="0" smtClean="0"/>
              <a:t> </a:t>
            </a:r>
            <a:r>
              <a:rPr lang="en-US" dirty="0" err="1"/>
              <a:t>i</a:t>
            </a:r>
            <a:r>
              <a:rPr lang="en-US" dirty="0"/>
              <a:t>) Prevention and control </a:t>
            </a:r>
            <a:r>
              <a:rPr lang="en-US" dirty="0" err="1"/>
              <a:t>ofHepatitis</a:t>
            </a:r>
            <a:r>
              <a:rPr lang="en-US" dirty="0"/>
              <a:t> ‘B’ infection amongst the PTGs </a:t>
            </a:r>
            <a:r>
              <a:rPr lang="en-US" dirty="0" err="1"/>
              <a:t>ofAndaman</a:t>
            </a:r>
            <a:r>
              <a:rPr lang="en-US" dirty="0"/>
              <a:t> &amp; Nicobar Islands; </a:t>
            </a:r>
            <a:endParaRPr lang="en-US" dirty="0" smtClean="0"/>
          </a:p>
          <a:p>
            <a:r>
              <a:rPr lang="en-US" dirty="0" smtClean="0"/>
              <a:t>ii</a:t>
            </a:r>
            <a:r>
              <a:rPr lang="en-US" dirty="0"/>
              <a:t>) Intervention </a:t>
            </a:r>
            <a:r>
              <a:rPr lang="en-US" dirty="0" err="1"/>
              <a:t>forhereditary</a:t>
            </a:r>
            <a:r>
              <a:rPr lang="en-US" dirty="0"/>
              <a:t> common </a:t>
            </a:r>
            <a:r>
              <a:rPr lang="en-US" dirty="0" err="1"/>
              <a:t>haemolytic</a:t>
            </a:r>
            <a:r>
              <a:rPr lang="en-US" dirty="0"/>
              <a:t> disorders </a:t>
            </a:r>
            <a:r>
              <a:rPr lang="en-US" dirty="0" err="1"/>
              <a:t>amongsttribals</a:t>
            </a:r>
            <a:r>
              <a:rPr lang="en-US" dirty="0"/>
              <a:t> of </a:t>
            </a:r>
            <a:r>
              <a:rPr lang="en-US" dirty="0" err="1"/>
              <a:t>Sundergarh</a:t>
            </a:r>
            <a:r>
              <a:rPr lang="en-US" dirty="0"/>
              <a:t> district in Orissa; </a:t>
            </a:r>
            <a:endParaRPr lang="en-US" dirty="0" smtClean="0"/>
          </a:p>
          <a:p>
            <a:r>
              <a:rPr lang="en-US" dirty="0" smtClean="0"/>
              <a:t>iii)Intervention </a:t>
            </a:r>
            <a:r>
              <a:rPr lang="en-US" dirty="0" err="1"/>
              <a:t>programme</a:t>
            </a:r>
            <a:r>
              <a:rPr lang="en-US" dirty="0"/>
              <a:t> for Cholera </a:t>
            </a:r>
            <a:r>
              <a:rPr lang="en-US" dirty="0" err="1"/>
              <a:t>andParasiptism</a:t>
            </a:r>
            <a:r>
              <a:rPr lang="en-US" dirty="0"/>
              <a:t>, Vitamin ‘A’ deficiency disorders </a:t>
            </a:r>
            <a:r>
              <a:rPr lang="en-US" dirty="0" err="1"/>
              <a:t>amongsome</a:t>
            </a:r>
            <a:r>
              <a:rPr lang="en-US" dirty="0"/>
              <a:t> PTGs of Orissa; and </a:t>
            </a:r>
            <a:endParaRPr lang="en-US" dirty="0" smtClean="0"/>
          </a:p>
          <a:p>
            <a:r>
              <a:rPr lang="en-US" dirty="0" smtClean="0"/>
              <a:t>iv</a:t>
            </a:r>
            <a:r>
              <a:rPr lang="en-US" dirty="0"/>
              <a:t>) </a:t>
            </a:r>
            <a:r>
              <a:rPr lang="en-US" dirty="0" err="1"/>
              <a:t>Interventionprogramme</a:t>
            </a:r>
            <a:r>
              <a:rPr lang="en-US" dirty="0"/>
              <a:t> for Nutritional </a:t>
            </a:r>
            <a:r>
              <a:rPr lang="en-US" dirty="0" err="1"/>
              <a:t>Anaemia</a:t>
            </a:r>
            <a:r>
              <a:rPr lang="en-US" dirty="0"/>
              <a:t> </a:t>
            </a:r>
            <a:r>
              <a:rPr lang="en-US" dirty="0" err="1"/>
              <a:t>andHaemoglobinopathies</a:t>
            </a:r>
            <a:r>
              <a:rPr lang="en-US" dirty="0"/>
              <a:t> amongst primitive </a:t>
            </a:r>
            <a:r>
              <a:rPr lang="en-US" dirty="0" err="1"/>
              <a:t>tribalpopulation</a:t>
            </a:r>
            <a:r>
              <a:rPr lang="en-US" dirty="0"/>
              <a:t>. </a:t>
            </a:r>
            <a:endParaRPr lang="en-US" dirty="0" smtClean="0"/>
          </a:p>
          <a:p>
            <a:r>
              <a:rPr lang="en-US" dirty="0" smtClean="0"/>
              <a:t>For </a:t>
            </a:r>
            <a:r>
              <a:rPr lang="en-US" dirty="0"/>
              <a:t>the exclusive benefit of the </a:t>
            </a:r>
            <a:r>
              <a:rPr lang="en-US" dirty="0" err="1"/>
              <a:t>backwardtribal</a:t>
            </a:r>
            <a:r>
              <a:rPr lang="en-US" dirty="0"/>
              <a:t> dominant districts of Orissa viz. Kalahandi</a:t>
            </a:r>
            <a:r>
              <a:rPr lang="en-US" dirty="0" smtClean="0"/>
              <a:t>,</a:t>
            </a:r>
            <a:r>
              <a:rPr lang="en-US" dirty="0"/>
              <a:t> </a:t>
            </a:r>
            <a:r>
              <a:rPr lang="en-US" dirty="0" err="1"/>
              <a:t>olangir</a:t>
            </a:r>
            <a:r>
              <a:rPr lang="en-US" dirty="0"/>
              <a:t> and </a:t>
            </a:r>
            <a:r>
              <a:rPr lang="en-US" dirty="0" err="1"/>
              <a:t>Koraput</a:t>
            </a:r>
            <a:r>
              <a:rPr lang="en-US" dirty="0"/>
              <a:t>, a long term Action Plan </a:t>
            </a:r>
            <a:r>
              <a:rPr lang="en-US" dirty="0" err="1"/>
              <a:t>wastaken</a:t>
            </a:r>
            <a:r>
              <a:rPr lang="en-US" dirty="0"/>
              <a:t> up rigorously with the aim of pooling </a:t>
            </a:r>
            <a:r>
              <a:rPr lang="en-US" dirty="0" err="1"/>
              <a:t>theavailable</a:t>
            </a:r>
            <a:r>
              <a:rPr lang="en-US" dirty="0"/>
              <a:t> resources and integrating </a:t>
            </a:r>
            <a:r>
              <a:rPr lang="en-US" dirty="0" err="1"/>
              <a:t>themscientifically</a:t>
            </a:r>
            <a:r>
              <a:rPr lang="en-US" dirty="0"/>
              <a:t> for speedy development. Health </a:t>
            </a:r>
            <a:r>
              <a:rPr lang="en-US" dirty="0" err="1"/>
              <a:t>hasbeen</a:t>
            </a:r>
            <a:r>
              <a:rPr lang="en-US" dirty="0"/>
              <a:t> an important activity in this area and in </a:t>
            </a:r>
            <a:r>
              <a:rPr lang="en-US" dirty="0" err="1"/>
              <a:t>orderto</a:t>
            </a:r>
            <a:r>
              <a:rPr lang="en-US" dirty="0"/>
              <a:t> provide immediate relief to </a:t>
            </a:r>
            <a:r>
              <a:rPr lang="en-US" dirty="0" err="1"/>
              <a:t>tribals</a:t>
            </a:r>
            <a:r>
              <a:rPr lang="en-US" dirty="0"/>
              <a:t> at the door-steps, 53 mobile Health units have been functioning.</a:t>
            </a:r>
            <a:endParaRPr lang="en-IN" dirty="0"/>
          </a:p>
        </p:txBody>
      </p:sp>
    </p:spTree>
    <p:extLst>
      <p:ext uri="{BB962C8B-B14F-4D97-AF65-F5344CB8AC3E}">
        <p14:creationId xmlns:p14="http://schemas.microsoft.com/office/powerpoint/2010/main" val="2884901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0000" lnSpcReduction="20000"/>
          </a:bodyPr>
          <a:lstStyle/>
          <a:p>
            <a:r>
              <a:rPr lang="en-US" dirty="0" err="1" smtClean="0"/>
              <a:t>Nipah</a:t>
            </a:r>
            <a:endParaRPr lang="en-US" dirty="0" smtClean="0"/>
          </a:p>
          <a:p>
            <a:r>
              <a:rPr lang="en-US" dirty="0" smtClean="0"/>
              <a:t>Influenza h5n1 avian; h1n1 swine flu</a:t>
            </a:r>
          </a:p>
          <a:p>
            <a:r>
              <a:rPr lang="en-US" dirty="0" smtClean="0"/>
              <a:t>SARS CORONA virus</a:t>
            </a:r>
          </a:p>
          <a:p>
            <a:r>
              <a:rPr lang="en-US" dirty="0" smtClean="0"/>
              <a:t>Ebola virus</a:t>
            </a:r>
          </a:p>
          <a:p>
            <a:r>
              <a:rPr lang="en-US" dirty="0" smtClean="0"/>
              <a:t>Novel corona virus</a:t>
            </a:r>
          </a:p>
          <a:p>
            <a:endParaRPr lang="en-US" dirty="0"/>
          </a:p>
          <a:p>
            <a:pPr marL="0" indent="0">
              <a:buNone/>
            </a:pPr>
            <a:r>
              <a:rPr lang="en-US" dirty="0" smtClean="0"/>
              <a:t>Re-emerging</a:t>
            </a:r>
          </a:p>
          <a:p>
            <a:pPr marL="0" indent="0">
              <a:buNone/>
            </a:pPr>
            <a:r>
              <a:rPr lang="en-US" dirty="0" smtClean="0"/>
              <a:t>Cholera </a:t>
            </a:r>
          </a:p>
          <a:p>
            <a:pPr marL="0" indent="0">
              <a:buNone/>
            </a:pPr>
            <a:r>
              <a:rPr lang="en-US" dirty="0" smtClean="0"/>
              <a:t>Dengue </a:t>
            </a:r>
          </a:p>
          <a:p>
            <a:pPr marL="0" indent="0">
              <a:buNone/>
            </a:pPr>
            <a:r>
              <a:rPr lang="en-US" dirty="0" smtClean="0"/>
              <a:t>Polio</a:t>
            </a:r>
          </a:p>
          <a:p>
            <a:pPr marL="0" indent="0">
              <a:buNone/>
            </a:pPr>
            <a:r>
              <a:rPr lang="en-US" dirty="0" smtClean="0"/>
              <a:t>TB</a:t>
            </a:r>
          </a:p>
          <a:p>
            <a:pPr marL="0" indent="0">
              <a:buNone/>
            </a:pPr>
            <a:r>
              <a:rPr lang="en-US" dirty="0" smtClean="0"/>
              <a:t>Rabies</a:t>
            </a:r>
          </a:p>
          <a:p>
            <a:pPr marL="0" indent="0">
              <a:buNone/>
            </a:pPr>
            <a:endParaRPr lang="en-US" dirty="0" smtClean="0"/>
          </a:p>
          <a:p>
            <a:endParaRPr lang="en-IN" dirty="0"/>
          </a:p>
        </p:txBody>
      </p:sp>
    </p:spTree>
    <p:extLst>
      <p:ext uri="{BB962C8B-B14F-4D97-AF65-F5344CB8AC3E}">
        <p14:creationId xmlns:p14="http://schemas.microsoft.com/office/powerpoint/2010/main" val="1777480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47500" lnSpcReduction="20000"/>
          </a:bodyPr>
          <a:lstStyle/>
          <a:p>
            <a:r>
              <a:rPr lang="en-US" dirty="0" smtClean="0"/>
              <a:t>HOST</a:t>
            </a:r>
          </a:p>
          <a:p>
            <a:pPr marL="0" indent="0">
              <a:buNone/>
            </a:pPr>
            <a:r>
              <a:rPr lang="en-US" b="1" dirty="0" smtClean="0"/>
              <a:t>Personal hygiene</a:t>
            </a:r>
            <a:endParaRPr lang="en-US" dirty="0" smtClean="0"/>
          </a:p>
          <a:p>
            <a:pPr marL="0" indent="0">
              <a:buNone/>
            </a:pPr>
            <a:r>
              <a:rPr lang="en-US" dirty="0" smtClean="0"/>
              <a:t>Plague 2002 Shimla---- existence of sylvatic foci of Plague in several areas</a:t>
            </a:r>
          </a:p>
          <a:p>
            <a:pPr marL="0" indent="0">
              <a:buNone/>
            </a:pPr>
            <a:r>
              <a:rPr lang="en-US" b="1" dirty="0" smtClean="0"/>
              <a:t>Immunity</a:t>
            </a:r>
          </a:p>
          <a:p>
            <a:pPr marL="0" indent="0">
              <a:buNone/>
            </a:pPr>
            <a:r>
              <a:rPr lang="en-US" dirty="0" smtClean="0"/>
              <a:t>HIV/AIDS</a:t>
            </a:r>
          </a:p>
          <a:p>
            <a:pPr marL="0" indent="0">
              <a:buNone/>
            </a:pPr>
            <a:r>
              <a:rPr lang="en-US" b="1" dirty="0" smtClean="0"/>
              <a:t>Nutrition</a:t>
            </a:r>
          </a:p>
          <a:p>
            <a:pPr marL="0" indent="0">
              <a:buNone/>
            </a:pPr>
            <a:r>
              <a:rPr lang="en-US" dirty="0" smtClean="0"/>
              <a:t>Tuberculosis</a:t>
            </a:r>
          </a:p>
          <a:p>
            <a:pPr marL="0" indent="0">
              <a:buNone/>
            </a:pPr>
            <a:r>
              <a:rPr lang="en-US" b="1" dirty="0" smtClean="0"/>
              <a:t>Travel</a:t>
            </a:r>
          </a:p>
          <a:p>
            <a:pPr marL="0" indent="0">
              <a:buNone/>
            </a:pPr>
            <a:r>
              <a:rPr lang="en-US" dirty="0" smtClean="0"/>
              <a:t>Acquiring of new pathogen and then brining it in a new geo area: h1n1 2009 in Hyderabad</a:t>
            </a:r>
          </a:p>
          <a:p>
            <a:pPr marL="0" indent="0">
              <a:buNone/>
            </a:pPr>
            <a:r>
              <a:rPr lang="en-US" b="1" dirty="0" smtClean="0"/>
              <a:t>Population density/ overcrowding</a:t>
            </a:r>
          </a:p>
          <a:p>
            <a:pPr marL="0" indent="0">
              <a:buNone/>
            </a:pPr>
            <a:r>
              <a:rPr lang="en-US" dirty="0" smtClean="0"/>
              <a:t>Person to person spread: </a:t>
            </a:r>
            <a:r>
              <a:rPr lang="en-US" dirty="0" err="1" smtClean="0"/>
              <a:t>nipah</a:t>
            </a:r>
            <a:r>
              <a:rPr lang="en-US" dirty="0" smtClean="0"/>
              <a:t> virus </a:t>
            </a:r>
            <a:r>
              <a:rPr lang="en-US" dirty="0" err="1" smtClean="0"/>
              <a:t>siliguri</a:t>
            </a:r>
            <a:r>
              <a:rPr lang="en-US" dirty="0" smtClean="0"/>
              <a:t> 2001, 2018</a:t>
            </a:r>
          </a:p>
          <a:p>
            <a:pPr marL="0" indent="0">
              <a:buNone/>
            </a:pPr>
            <a:r>
              <a:rPr lang="en-US" b="1" dirty="0" smtClean="0"/>
              <a:t>Access to safe water and infrastructure</a:t>
            </a:r>
          </a:p>
          <a:p>
            <a:pPr marL="0" indent="0">
              <a:buNone/>
            </a:pPr>
            <a:r>
              <a:rPr lang="en-US" dirty="0" smtClean="0"/>
              <a:t>Poor housing, </a:t>
            </a:r>
            <a:r>
              <a:rPr lang="en-US" dirty="0" err="1" smtClean="0"/>
              <a:t>sani</a:t>
            </a:r>
            <a:r>
              <a:rPr lang="en-US" dirty="0" smtClean="0"/>
              <a:t>: Cholera O139 Chennai 1992</a:t>
            </a:r>
          </a:p>
          <a:p>
            <a:pPr marL="0" indent="0">
              <a:buNone/>
            </a:pPr>
            <a:r>
              <a:rPr lang="en-US" dirty="0" smtClean="0"/>
              <a:t>Occupation:</a:t>
            </a:r>
          </a:p>
          <a:p>
            <a:pPr marL="0" indent="0">
              <a:buNone/>
            </a:pPr>
            <a:r>
              <a:rPr lang="en-US" dirty="0" smtClean="0"/>
              <a:t>Farmers to Crimean Congo Hemorrhagic fever- living in endemic areas, animal handlers-person to person spread</a:t>
            </a:r>
          </a:p>
          <a:p>
            <a:pPr marL="0" indent="0">
              <a:buNone/>
            </a:pPr>
            <a:r>
              <a:rPr lang="en-US" dirty="0" smtClean="0"/>
              <a:t>Human behavior:</a:t>
            </a:r>
          </a:p>
          <a:p>
            <a:pPr marL="0" indent="0">
              <a:buNone/>
            </a:pPr>
            <a:endParaRPr lang="en-IN" dirty="0"/>
          </a:p>
        </p:txBody>
      </p:sp>
    </p:spTree>
    <p:extLst>
      <p:ext uri="{BB962C8B-B14F-4D97-AF65-F5344CB8AC3E}">
        <p14:creationId xmlns:p14="http://schemas.microsoft.com/office/powerpoint/2010/main" val="2639083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AGENT</a:t>
            </a:r>
          </a:p>
          <a:p>
            <a:r>
              <a:rPr lang="en-US" dirty="0" smtClean="0"/>
              <a:t>Genetic change- evolution: microbial adaption and change </a:t>
            </a:r>
          </a:p>
          <a:p>
            <a:r>
              <a:rPr lang="en-US" dirty="0" smtClean="0"/>
              <a:t>Insecticide and AB </a:t>
            </a:r>
            <a:r>
              <a:rPr lang="en-US" dirty="0" err="1" smtClean="0"/>
              <a:t>resitance</a:t>
            </a:r>
            <a:endParaRPr lang="en-US" dirty="0" smtClean="0"/>
          </a:p>
          <a:p>
            <a:pPr marL="0" indent="0">
              <a:buNone/>
            </a:pPr>
            <a:r>
              <a:rPr lang="en-US" dirty="0" smtClean="0"/>
              <a:t>Resistant genes get passed on</a:t>
            </a:r>
          </a:p>
        </p:txBody>
      </p:sp>
    </p:spTree>
    <p:extLst>
      <p:ext uri="{BB962C8B-B14F-4D97-AF65-F5344CB8AC3E}">
        <p14:creationId xmlns:p14="http://schemas.microsoft.com/office/powerpoint/2010/main" val="3484684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47500" lnSpcReduction="20000"/>
          </a:bodyPr>
          <a:lstStyle/>
          <a:p>
            <a:r>
              <a:rPr lang="en-US" dirty="0" smtClean="0"/>
              <a:t>ENVIRONMENT</a:t>
            </a:r>
          </a:p>
          <a:p>
            <a:pPr marL="514350" indent="-514350">
              <a:buFont typeface="+mj-lt"/>
              <a:buAutoNum type="arabicPeriod"/>
            </a:pPr>
            <a:r>
              <a:rPr lang="en-US" dirty="0" smtClean="0">
                <a:solidFill>
                  <a:srgbClr val="FF0000"/>
                </a:solidFill>
              </a:rPr>
              <a:t>Climate change (ecological disruption)</a:t>
            </a:r>
          </a:p>
          <a:p>
            <a:pPr marL="0" indent="0">
              <a:buNone/>
            </a:pPr>
            <a:r>
              <a:rPr lang="en-US" dirty="0" smtClean="0"/>
              <a:t>ED and human intrusion into new eco system increases exposure of agents specially in tropic countries (hot spots)</a:t>
            </a:r>
          </a:p>
          <a:p>
            <a:pPr marL="0" indent="0">
              <a:buNone/>
            </a:pPr>
            <a:r>
              <a:rPr lang="en-US" dirty="0" smtClean="0"/>
              <a:t>CC also shifts the ecological niche of disease</a:t>
            </a:r>
          </a:p>
          <a:p>
            <a:pPr marL="0" indent="0">
              <a:buNone/>
            </a:pPr>
            <a:r>
              <a:rPr lang="en-US" dirty="0" smtClean="0"/>
              <a:t>e.g. Re-</a:t>
            </a:r>
            <a:r>
              <a:rPr lang="en-US" dirty="0" err="1" smtClean="0"/>
              <a:t>occurence</a:t>
            </a:r>
            <a:r>
              <a:rPr lang="en-US" dirty="0" smtClean="0"/>
              <a:t> of Plague due to spillover from epizootic cycle of plague in wild rodents to commensal rodents due to climate  variation</a:t>
            </a:r>
          </a:p>
          <a:p>
            <a:pPr marL="0" indent="0">
              <a:buNone/>
            </a:pPr>
            <a:r>
              <a:rPr lang="en-US" dirty="0" smtClean="0">
                <a:solidFill>
                  <a:srgbClr val="FF0000"/>
                </a:solidFill>
              </a:rPr>
              <a:t>Urbanization and deforestation</a:t>
            </a:r>
          </a:p>
          <a:p>
            <a:pPr marL="0" indent="0">
              <a:buNone/>
            </a:pPr>
            <a:r>
              <a:rPr lang="en-US" dirty="0" smtClean="0"/>
              <a:t>Impact transmission patterns, scope of the disease and change in </a:t>
            </a:r>
            <a:r>
              <a:rPr lang="en-US" dirty="0" err="1" smtClean="0"/>
              <a:t>behaviours</a:t>
            </a:r>
            <a:endParaRPr lang="en-US" dirty="0" smtClean="0"/>
          </a:p>
          <a:p>
            <a:pPr marL="0" indent="0">
              <a:buNone/>
            </a:pPr>
            <a:r>
              <a:rPr lang="en-US" dirty="0" smtClean="0"/>
              <a:t>e.g. Dengue in 2006 Delhi</a:t>
            </a:r>
          </a:p>
          <a:p>
            <a:pPr marL="0" indent="0">
              <a:buNone/>
            </a:pPr>
            <a:r>
              <a:rPr lang="en-US" dirty="0" smtClean="0">
                <a:solidFill>
                  <a:srgbClr val="FF0000"/>
                </a:solidFill>
              </a:rPr>
              <a:t>Catastrophic event</a:t>
            </a:r>
          </a:p>
          <a:p>
            <a:pPr marL="0" indent="0">
              <a:buNone/>
            </a:pPr>
            <a:r>
              <a:rPr lang="en-US" dirty="0" smtClean="0"/>
              <a:t>e.g. Floods and leptospirosis 2018 Kerala</a:t>
            </a:r>
          </a:p>
          <a:p>
            <a:pPr marL="0" indent="0">
              <a:buNone/>
            </a:pPr>
            <a:r>
              <a:rPr lang="en-US" dirty="0" smtClean="0">
                <a:solidFill>
                  <a:srgbClr val="FF0000"/>
                </a:solidFill>
              </a:rPr>
              <a:t>Occupational practices of geographic areas</a:t>
            </a:r>
          </a:p>
          <a:p>
            <a:pPr marL="0" indent="0">
              <a:buNone/>
            </a:pPr>
            <a:r>
              <a:rPr lang="en-US" dirty="0" err="1" smtClean="0"/>
              <a:t>Chandipura</a:t>
            </a:r>
            <a:r>
              <a:rPr lang="en-US" dirty="0" smtClean="0"/>
              <a:t> virus in rural area spread by </a:t>
            </a:r>
            <a:r>
              <a:rPr lang="en-US" dirty="0" err="1" smtClean="0"/>
              <a:t>sandfly</a:t>
            </a:r>
            <a:r>
              <a:rPr lang="en-US" dirty="0" smtClean="0"/>
              <a:t> in 2003 (acute encephalitis) Gujarat</a:t>
            </a:r>
          </a:p>
          <a:p>
            <a:pPr marL="0" indent="0">
              <a:buNone/>
            </a:pPr>
            <a:r>
              <a:rPr lang="en-US" dirty="0" smtClean="0">
                <a:solidFill>
                  <a:srgbClr val="FF0000"/>
                </a:solidFill>
              </a:rPr>
              <a:t>Technology and industry:</a:t>
            </a:r>
          </a:p>
          <a:p>
            <a:pPr marL="0" indent="0">
              <a:buNone/>
            </a:pPr>
            <a:r>
              <a:rPr lang="en-US" dirty="0" smtClean="0"/>
              <a:t>Food processing industry, animal industry</a:t>
            </a:r>
          </a:p>
          <a:p>
            <a:pPr marL="0" indent="0">
              <a:buNone/>
            </a:pPr>
            <a:r>
              <a:rPr lang="en-US" dirty="0" smtClean="0"/>
              <a:t>AMR: Water contaminated with drug resistant bacteria sprayed on crops, sepsis being a problem among children, animal - multi drug resistant Salmonella </a:t>
            </a:r>
            <a:r>
              <a:rPr lang="en-US" dirty="0" err="1" smtClean="0"/>
              <a:t>typhi</a:t>
            </a:r>
            <a:r>
              <a:rPr lang="en-US" dirty="0" smtClean="0"/>
              <a:t> infection</a:t>
            </a:r>
          </a:p>
        </p:txBody>
      </p:sp>
    </p:spTree>
    <p:extLst>
      <p:ext uri="{BB962C8B-B14F-4D97-AF65-F5344CB8AC3E}">
        <p14:creationId xmlns:p14="http://schemas.microsoft.com/office/powerpoint/2010/main" val="490407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7500" lnSpcReduction="20000"/>
          </a:bodyPr>
          <a:lstStyle/>
          <a:p>
            <a:r>
              <a:rPr lang="en-US" dirty="0" smtClean="0">
                <a:solidFill>
                  <a:srgbClr val="FF0000"/>
                </a:solidFill>
              </a:rPr>
              <a:t>Strengthening surveillance:</a:t>
            </a:r>
          </a:p>
          <a:p>
            <a:r>
              <a:rPr lang="en-US" dirty="0" smtClean="0"/>
              <a:t>State level epi units </a:t>
            </a:r>
          </a:p>
          <a:p>
            <a:r>
              <a:rPr lang="en-US" dirty="0" smtClean="0"/>
              <a:t>Network of epis and micros at </a:t>
            </a:r>
            <a:r>
              <a:rPr lang="en-US" dirty="0" err="1" smtClean="0"/>
              <a:t>statedistrict</a:t>
            </a:r>
            <a:r>
              <a:rPr lang="en-US" dirty="0" smtClean="0"/>
              <a:t> video conferencing </a:t>
            </a:r>
          </a:p>
          <a:p>
            <a:r>
              <a:rPr lang="en-US" dirty="0" smtClean="0">
                <a:solidFill>
                  <a:srgbClr val="FF0000"/>
                </a:solidFill>
              </a:rPr>
              <a:t>Complying to IHR</a:t>
            </a:r>
          </a:p>
          <a:p>
            <a:r>
              <a:rPr lang="en-US" dirty="0" smtClean="0"/>
              <a:t>At the time of SARS only YF Plague and cholera was required but not now</a:t>
            </a:r>
          </a:p>
          <a:p>
            <a:r>
              <a:rPr lang="en-US" dirty="0" smtClean="0">
                <a:solidFill>
                  <a:srgbClr val="FF0000"/>
                </a:solidFill>
              </a:rPr>
              <a:t>Building capacity in Epi</a:t>
            </a:r>
          </a:p>
          <a:p>
            <a:r>
              <a:rPr lang="en-US" dirty="0" smtClean="0"/>
              <a:t>Field epi training programs at D,S,N levels long and short term; in service training by NIE. Epi Intelligence services-mentorship driven training program by</a:t>
            </a:r>
          </a:p>
          <a:p>
            <a:r>
              <a:rPr lang="en-US" dirty="0" smtClean="0">
                <a:solidFill>
                  <a:srgbClr val="FF0000"/>
                </a:solidFill>
              </a:rPr>
              <a:t>Strengthen Labs</a:t>
            </a:r>
          </a:p>
          <a:p>
            <a:endParaRPr lang="en-US" dirty="0">
              <a:solidFill>
                <a:srgbClr val="FF0000"/>
              </a:solidFill>
            </a:endParaRPr>
          </a:p>
          <a:p>
            <a:endParaRPr lang="en-IN" dirty="0">
              <a:solidFill>
                <a:srgbClr val="FF0000"/>
              </a:solidFill>
            </a:endParaRPr>
          </a:p>
        </p:txBody>
      </p:sp>
    </p:spTree>
    <p:extLst>
      <p:ext uri="{BB962C8B-B14F-4D97-AF65-F5344CB8AC3E}">
        <p14:creationId xmlns:p14="http://schemas.microsoft.com/office/powerpoint/2010/main" val="1813241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1143000"/>
          </a:xfrm>
        </p:spPr>
        <p:txBody>
          <a:bodyPr>
            <a:normAutofit/>
          </a:bodyPr>
          <a:lstStyle/>
          <a:p>
            <a:r>
              <a:rPr lang="en-US" sz="2800" b="1" dirty="0" smtClean="0"/>
              <a:t>Staging of the condition</a:t>
            </a:r>
            <a:endParaRPr lang="en-IN" sz="2800" b="1" dirty="0"/>
          </a:p>
        </p:txBody>
      </p:sp>
      <p:sp>
        <p:nvSpPr>
          <p:cNvPr id="3" name="Content Placeholder 2"/>
          <p:cNvSpPr>
            <a:spLocks noGrp="1"/>
          </p:cNvSpPr>
          <p:nvPr>
            <p:ph idx="1"/>
          </p:nvPr>
        </p:nvSpPr>
        <p:spPr>
          <a:xfrm>
            <a:off x="107504" y="908720"/>
            <a:ext cx="9036496" cy="5616624"/>
          </a:xfrm>
        </p:spPr>
        <p:txBody>
          <a:bodyPr>
            <a:normAutofit fontScale="92500" lnSpcReduction="10000"/>
          </a:bodyPr>
          <a:lstStyle/>
          <a:p>
            <a:r>
              <a:rPr lang="en-US" b="1" dirty="0"/>
              <a:t>Clinical Stage I and II </a:t>
            </a:r>
            <a:r>
              <a:rPr lang="en-US" b="1" dirty="0" smtClean="0"/>
              <a:t>if </a:t>
            </a:r>
            <a:r>
              <a:rPr lang="en-US" b="1" dirty="0"/>
              <a:t>CD4 &lt; 350 cells/mm3 </a:t>
            </a:r>
            <a:endParaRPr lang="en-US" b="1" dirty="0" smtClean="0"/>
          </a:p>
          <a:p>
            <a:pPr marL="0" indent="0">
              <a:buNone/>
            </a:pPr>
            <a:r>
              <a:rPr lang="en-US" sz="2600" dirty="0"/>
              <a:t>Asymptomatic </a:t>
            </a:r>
            <a:endParaRPr lang="en-US" sz="2600" dirty="0" smtClean="0"/>
          </a:p>
          <a:p>
            <a:pPr marL="0" indent="0">
              <a:buNone/>
            </a:pPr>
            <a:r>
              <a:rPr lang="en-US" sz="2600" dirty="0" smtClean="0"/>
              <a:t>Persistent </a:t>
            </a:r>
            <a:r>
              <a:rPr lang="en-US" sz="2600" dirty="0"/>
              <a:t>generalized </a:t>
            </a:r>
            <a:r>
              <a:rPr lang="en-US" sz="2600" dirty="0" smtClean="0"/>
              <a:t>lymphadenopathy </a:t>
            </a:r>
          </a:p>
          <a:p>
            <a:pPr marL="0" indent="0">
              <a:buNone/>
            </a:pPr>
            <a:r>
              <a:rPr lang="en-US" sz="2600" dirty="0" smtClean="0"/>
              <a:t>Unexplained </a:t>
            </a:r>
            <a:r>
              <a:rPr lang="en-US" sz="2600" dirty="0"/>
              <a:t>moderate weight </a:t>
            </a:r>
            <a:r>
              <a:rPr lang="en-US" sz="2600" dirty="0" smtClean="0"/>
              <a:t>loss </a:t>
            </a:r>
            <a:r>
              <a:rPr lang="en-US" sz="2600" dirty="0" err="1" smtClean="0"/>
              <a:t>etc</a:t>
            </a:r>
            <a:endParaRPr lang="en-US" sz="2600" dirty="0" smtClean="0"/>
          </a:p>
          <a:p>
            <a:pPr marL="0" indent="0">
              <a:buNone/>
            </a:pPr>
            <a:r>
              <a:rPr lang="en-US" sz="2600" dirty="0" smtClean="0"/>
              <a:t>Start </a:t>
            </a:r>
            <a:r>
              <a:rPr lang="en-US" sz="2600" dirty="0"/>
              <a:t>ART </a:t>
            </a:r>
            <a:endParaRPr lang="en-US" sz="2600" b="1" dirty="0" smtClean="0"/>
          </a:p>
          <a:p>
            <a:r>
              <a:rPr lang="en-US" b="1" dirty="0" smtClean="0"/>
              <a:t>Clinical </a:t>
            </a:r>
            <a:r>
              <a:rPr lang="en-US" b="1" dirty="0"/>
              <a:t>Stage III and IV </a:t>
            </a:r>
            <a:endParaRPr lang="en-US" b="1" dirty="0" smtClean="0"/>
          </a:p>
          <a:p>
            <a:pPr marL="0" indent="0">
              <a:buNone/>
            </a:pPr>
            <a:r>
              <a:rPr lang="en-IN" sz="2600" dirty="0"/>
              <a:t>Unexplained 2 </a:t>
            </a:r>
            <a:r>
              <a:rPr lang="en-IN" sz="2600" dirty="0" smtClean="0"/>
              <a:t>severe </a:t>
            </a:r>
            <a:r>
              <a:rPr lang="en-IN" sz="2600" dirty="0"/>
              <a:t>weight loss (&gt;10% of presumed or measured body weight) </a:t>
            </a:r>
            <a:endParaRPr lang="en-IN" sz="2600" dirty="0" smtClean="0"/>
          </a:p>
          <a:p>
            <a:pPr marL="0" indent="0">
              <a:buNone/>
            </a:pPr>
            <a:r>
              <a:rPr lang="en-IN" sz="2600" dirty="0" smtClean="0"/>
              <a:t>Unexplained </a:t>
            </a:r>
            <a:r>
              <a:rPr lang="en-IN" sz="2600" dirty="0"/>
              <a:t>chronic diarrhoea for longer than one </a:t>
            </a:r>
            <a:r>
              <a:rPr lang="en-IN" sz="2600" dirty="0" smtClean="0"/>
              <a:t>month </a:t>
            </a:r>
            <a:r>
              <a:rPr lang="en-IN" sz="2600" dirty="0"/>
              <a:t>Unexplained persistent fever (above 37.5OC intermittent or constant for longer than one month) Persistent oral </a:t>
            </a:r>
            <a:r>
              <a:rPr lang="en-IN" sz="2600" dirty="0" err="1"/>
              <a:t>candidiais</a:t>
            </a:r>
            <a:r>
              <a:rPr lang="en-IN" sz="2600" dirty="0"/>
              <a:t> </a:t>
            </a:r>
            <a:endParaRPr lang="en-IN" sz="2600" dirty="0" smtClean="0"/>
          </a:p>
          <a:p>
            <a:pPr marL="0" indent="0">
              <a:buNone/>
            </a:pPr>
            <a:r>
              <a:rPr lang="en-IN" sz="2600" dirty="0" smtClean="0"/>
              <a:t>Oral </a:t>
            </a:r>
            <a:r>
              <a:rPr lang="en-IN" sz="2600" dirty="0"/>
              <a:t>hairy </a:t>
            </a:r>
            <a:r>
              <a:rPr lang="en-IN" sz="2600" dirty="0" err="1"/>
              <a:t>leukoplakia</a:t>
            </a:r>
            <a:r>
              <a:rPr lang="en-IN" sz="2600" dirty="0"/>
              <a:t> </a:t>
            </a:r>
            <a:endParaRPr lang="en-IN" sz="2600" dirty="0" smtClean="0"/>
          </a:p>
          <a:p>
            <a:pPr marL="0" indent="0">
              <a:buNone/>
            </a:pPr>
            <a:r>
              <a:rPr lang="en-IN" sz="2600" dirty="0" smtClean="0"/>
              <a:t>Pulmonary tuberculosis </a:t>
            </a:r>
            <a:r>
              <a:rPr lang="en-IN" sz="2600" dirty="0" err="1" smtClean="0"/>
              <a:t>etc</a:t>
            </a:r>
            <a:endParaRPr lang="en-US" sz="2600" dirty="0"/>
          </a:p>
          <a:p>
            <a:pPr marL="0" indent="0">
              <a:buNone/>
            </a:pPr>
            <a:r>
              <a:rPr lang="en-US" sz="2600" dirty="0" smtClean="0"/>
              <a:t>Start </a:t>
            </a:r>
            <a:r>
              <a:rPr lang="en-US" sz="2600" dirty="0"/>
              <a:t>ART irrespective of CD4 count</a:t>
            </a:r>
            <a:endParaRPr lang="en-IN" sz="2600" dirty="0"/>
          </a:p>
        </p:txBody>
      </p:sp>
    </p:spTree>
    <p:extLst>
      <p:ext uri="{BB962C8B-B14F-4D97-AF65-F5344CB8AC3E}">
        <p14:creationId xmlns:p14="http://schemas.microsoft.com/office/powerpoint/2010/main" val="22828679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US" dirty="0" smtClean="0">
                <a:solidFill>
                  <a:srgbClr val="FF0000"/>
                </a:solidFill>
              </a:rPr>
              <a:t>R and D</a:t>
            </a:r>
          </a:p>
          <a:p>
            <a:r>
              <a:rPr lang="en-US" dirty="0" smtClean="0"/>
              <a:t>Key policy decision based on evidence in areas of rational use of drug and pesticide, environmental impact. Climate change</a:t>
            </a:r>
          </a:p>
          <a:p>
            <a:r>
              <a:rPr lang="en-US" dirty="0" smtClean="0"/>
              <a:t>Technical Support with IDENTIFICATION OF AGENET, DEVELOPMENT OF DIAGNOSTIC TESTS, FORMULATION OF CASE MANAGEMENT, PREVENTIVE STARTEGIES, ESTABLISHMENT OF LABS TO HANDLE NEW AND EXOTIC ORGANISM</a:t>
            </a:r>
            <a:endParaRPr lang="en-IN" dirty="0"/>
          </a:p>
        </p:txBody>
      </p:sp>
    </p:spTree>
    <p:extLst>
      <p:ext uri="{BB962C8B-B14F-4D97-AF65-F5344CB8AC3E}">
        <p14:creationId xmlns:p14="http://schemas.microsoft.com/office/powerpoint/2010/main" val="3226746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Information sharing </a:t>
            </a:r>
          </a:p>
          <a:p>
            <a:r>
              <a:rPr lang="en-US" dirty="0" smtClean="0"/>
              <a:t>H1N1 Pandemic GOARN</a:t>
            </a:r>
            <a:endParaRPr lang="en-IN" dirty="0"/>
          </a:p>
        </p:txBody>
      </p:sp>
    </p:spTree>
    <p:extLst>
      <p:ext uri="{BB962C8B-B14F-4D97-AF65-F5344CB8AC3E}">
        <p14:creationId xmlns:p14="http://schemas.microsoft.com/office/powerpoint/2010/main" val="1923892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507288" cy="1143000"/>
          </a:xfrm>
        </p:spPr>
        <p:txBody>
          <a:bodyPr>
            <a:normAutofit fontScale="90000"/>
          </a:bodyPr>
          <a:lstStyle/>
          <a:p>
            <a:r>
              <a:rPr lang="en-US" sz="2800" b="1" dirty="0" smtClean="0"/>
              <a:t>Objectives of ART </a:t>
            </a:r>
            <a:br>
              <a:rPr lang="en-US" sz="2800" b="1" dirty="0" smtClean="0"/>
            </a:br>
            <a:r>
              <a:rPr lang="en-US" sz="2800" b="1" dirty="0" smtClean="0"/>
              <a:t>(ART to be started when CD4 count &lt;350cells/mm</a:t>
            </a:r>
            <a:r>
              <a:rPr lang="en-US" sz="2400" b="1" dirty="0" smtClean="0"/>
              <a:t>3; </a:t>
            </a:r>
            <a:r>
              <a:rPr lang="en-US" sz="2400" b="1" dirty="0"/>
              <a:t>revised in 2014;</a:t>
            </a:r>
            <a:r>
              <a:rPr lang="en-US" sz="2400" b="1" dirty="0" smtClean="0"/>
              <a:t> )</a:t>
            </a:r>
            <a:endParaRPr lang="en-IN" sz="2400" b="1" dirty="0"/>
          </a:p>
        </p:txBody>
      </p:sp>
      <p:sp>
        <p:nvSpPr>
          <p:cNvPr id="3" name="Content Placeholder 2"/>
          <p:cNvSpPr>
            <a:spLocks noGrp="1"/>
          </p:cNvSpPr>
          <p:nvPr>
            <p:ph idx="1"/>
          </p:nvPr>
        </p:nvSpPr>
        <p:spPr>
          <a:xfrm>
            <a:off x="457200" y="1124744"/>
            <a:ext cx="8435280" cy="5733256"/>
          </a:xfrm>
        </p:spPr>
        <p:txBody>
          <a:bodyPr>
            <a:normAutofit/>
          </a:bodyPr>
          <a:lstStyle/>
          <a:p>
            <a:pPr marL="0" indent="0">
              <a:buNone/>
            </a:pPr>
            <a:r>
              <a:rPr lang="en-US" dirty="0"/>
              <a:t>• </a:t>
            </a:r>
            <a:r>
              <a:rPr lang="en-US" sz="2800" b="1" dirty="0" smtClean="0"/>
              <a:t>Clinical </a:t>
            </a:r>
            <a:r>
              <a:rPr lang="en-US" sz="2800" b="1" dirty="0"/>
              <a:t>goals </a:t>
            </a:r>
            <a:r>
              <a:rPr lang="en-US" sz="2600" dirty="0"/>
              <a:t>: Prolongation of life and improvement in quality of life </a:t>
            </a:r>
            <a:endParaRPr lang="en-US" sz="2600" dirty="0" smtClean="0"/>
          </a:p>
          <a:p>
            <a:pPr marL="0" indent="0">
              <a:buNone/>
            </a:pPr>
            <a:r>
              <a:rPr lang="en-US" dirty="0" smtClean="0"/>
              <a:t>• </a:t>
            </a:r>
            <a:r>
              <a:rPr lang="en-US" sz="2800" b="1" dirty="0" err="1"/>
              <a:t>Virological</a:t>
            </a:r>
            <a:r>
              <a:rPr lang="en-US" sz="2800" b="1" dirty="0"/>
              <a:t> </a:t>
            </a:r>
            <a:r>
              <a:rPr lang="en-US" sz="2800" b="1" dirty="0" smtClean="0"/>
              <a:t>goals</a:t>
            </a:r>
            <a:r>
              <a:rPr lang="en-US" dirty="0" smtClean="0"/>
              <a:t>: </a:t>
            </a:r>
            <a:r>
              <a:rPr lang="en-US" sz="2600" dirty="0"/>
              <a:t>Greatest possible reduction in viral load for as long as possible </a:t>
            </a:r>
            <a:endParaRPr lang="en-US" dirty="0" smtClean="0"/>
          </a:p>
          <a:p>
            <a:pPr marL="0" indent="0">
              <a:buNone/>
            </a:pPr>
            <a:r>
              <a:rPr lang="en-US" dirty="0" smtClean="0"/>
              <a:t>• </a:t>
            </a:r>
            <a:r>
              <a:rPr lang="en-US" sz="2800" b="1" dirty="0"/>
              <a:t>Immunological </a:t>
            </a:r>
            <a:r>
              <a:rPr lang="en-US" sz="2800" b="1" dirty="0" smtClean="0"/>
              <a:t>goals</a:t>
            </a:r>
            <a:r>
              <a:rPr lang="en-US" sz="2800" dirty="0" smtClean="0"/>
              <a:t>:</a:t>
            </a:r>
            <a:r>
              <a:rPr lang="en-US" dirty="0" smtClean="0"/>
              <a:t> </a:t>
            </a:r>
            <a:r>
              <a:rPr lang="en-US" sz="2600" dirty="0"/>
              <a:t>Immune reconstitution that is both quantitative and qualitative </a:t>
            </a:r>
            <a:endParaRPr lang="en-US" sz="2600" dirty="0" smtClean="0"/>
          </a:p>
          <a:p>
            <a:pPr marL="0" indent="0">
              <a:buNone/>
            </a:pPr>
            <a:r>
              <a:rPr lang="en-US" dirty="0" smtClean="0"/>
              <a:t>• </a:t>
            </a:r>
            <a:r>
              <a:rPr lang="en-US" sz="2800" b="1" dirty="0"/>
              <a:t>Therapeutic </a:t>
            </a:r>
            <a:r>
              <a:rPr lang="en-US" sz="2800" b="1" dirty="0" smtClean="0"/>
              <a:t>goals:</a:t>
            </a:r>
            <a:r>
              <a:rPr lang="en-US" dirty="0" smtClean="0"/>
              <a:t> </a:t>
            </a:r>
            <a:r>
              <a:rPr lang="en-US" sz="2600" dirty="0"/>
              <a:t>Rational sequencing of drugs in a fashion that achieves clinical, </a:t>
            </a:r>
            <a:r>
              <a:rPr lang="en-US" sz="2600" dirty="0" err="1"/>
              <a:t>virological</a:t>
            </a:r>
            <a:r>
              <a:rPr lang="en-US" sz="2600" dirty="0"/>
              <a:t> and immunological goals while maintaining treatment options, limiting drug toxicity and facilitating adherence </a:t>
            </a:r>
            <a:endParaRPr lang="en-US" sz="2600" dirty="0" smtClean="0"/>
          </a:p>
          <a:p>
            <a:pPr marL="0" indent="0">
              <a:buNone/>
            </a:pPr>
            <a:r>
              <a:rPr lang="en-US" dirty="0" smtClean="0"/>
              <a:t>• </a:t>
            </a:r>
            <a:r>
              <a:rPr lang="en-US" sz="2800" b="1" dirty="0"/>
              <a:t>Reduction of HIV transmission in </a:t>
            </a:r>
            <a:r>
              <a:rPr lang="en-US" sz="2800" b="1" dirty="0" smtClean="0"/>
              <a:t>individuals</a:t>
            </a:r>
            <a:r>
              <a:rPr lang="en-US" sz="2800" dirty="0" smtClean="0"/>
              <a:t>: </a:t>
            </a:r>
            <a:r>
              <a:rPr lang="en-US" sz="2600" dirty="0"/>
              <a:t>Reduction of HIV transmission by suppression of viral load</a:t>
            </a:r>
            <a:endParaRPr lang="en-IN" sz="2600" dirty="0"/>
          </a:p>
        </p:txBody>
      </p:sp>
    </p:spTree>
    <p:extLst>
      <p:ext uri="{BB962C8B-B14F-4D97-AF65-F5344CB8AC3E}">
        <p14:creationId xmlns:p14="http://schemas.microsoft.com/office/powerpoint/2010/main" val="2216760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6774"/>
            <a:ext cx="8985176" cy="1143000"/>
          </a:xfrm>
        </p:spPr>
        <p:txBody>
          <a:bodyPr>
            <a:normAutofit fontScale="90000"/>
          </a:bodyPr>
          <a:lstStyle/>
          <a:p>
            <a:r>
              <a:rPr lang="en-US" sz="2200" dirty="0" smtClean="0"/>
              <a:t/>
            </a:r>
            <a:br>
              <a:rPr lang="en-US" sz="2200" dirty="0" smtClean="0"/>
            </a:br>
            <a:r>
              <a:rPr lang="en-US" sz="2200" dirty="0"/>
              <a:t/>
            </a:r>
            <a:br>
              <a:rPr lang="en-US" sz="2200" dirty="0"/>
            </a:br>
            <a:r>
              <a:rPr lang="en-US" sz="2200" dirty="0" smtClean="0"/>
              <a:t/>
            </a:r>
            <a:br>
              <a:rPr lang="en-US" sz="2200" dirty="0" smtClean="0"/>
            </a:br>
            <a:r>
              <a:rPr lang="en-US" sz="3100" dirty="0" smtClean="0"/>
              <a:t>ART/HAART is </a:t>
            </a:r>
            <a:r>
              <a:rPr lang="en-US" sz="3100" dirty="0"/>
              <a:t>a combination of at</a:t>
            </a:r>
            <a:br>
              <a:rPr lang="en-US" sz="3100" dirty="0"/>
            </a:br>
            <a:r>
              <a:rPr lang="en-US" sz="3100" dirty="0"/>
              <a:t>least three drugs from different </a:t>
            </a:r>
            <a:r>
              <a:rPr lang="en-US" sz="3100" dirty="0" smtClean="0"/>
              <a:t>groups</a:t>
            </a:r>
            <a:r>
              <a:rPr lang="en-US" sz="2200" dirty="0"/>
              <a:t/>
            </a:r>
            <a:br>
              <a:rPr lang="en-US" sz="2200" dirty="0"/>
            </a:br>
            <a:r>
              <a:rPr lang="en-US" dirty="0"/>
              <a:t/>
            </a:r>
            <a:br>
              <a:rPr lang="en-US" dirty="0"/>
            </a:br>
            <a:endParaRPr lang="en-IN" dirty="0"/>
          </a:p>
        </p:txBody>
      </p:sp>
      <p:sp>
        <p:nvSpPr>
          <p:cNvPr id="4" name="Content Placeholder 3"/>
          <p:cNvSpPr>
            <a:spLocks noGrp="1"/>
          </p:cNvSpPr>
          <p:nvPr>
            <p:ph idx="1"/>
          </p:nvPr>
        </p:nvSpPr>
        <p:spPr/>
        <p:txBody>
          <a:bodyPr/>
          <a:lstStyle/>
          <a:p>
            <a:endParaRPr lang="en-IN"/>
          </a:p>
        </p:txBody>
      </p:sp>
      <p:pic>
        <p:nvPicPr>
          <p:cNvPr id="5" name="Content Placeholder 3"/>
          <p:cNvPicPr>
            <a:picLocks noChangeAspect="1"/>
          </p:cNvPicPr>
          <p:nvPr/>
        </p:nvPicPr>
        <p:blipFill>
          <a:blip r:embed="rId3"/>
          <a:stretch>
            <a:fillRect/>
          </a:stretch>
        </p:blipFill>
        <p:spPr>
          <a:xfrm>
            <a:off x="457926" y="1449774"/>
            <a:ext cx="8229600" cy="5408226"/>
          </a:xfrm>
          <a:prstGeom prst="rect">
            <a:avLst/>
          </a:prstGeom>
        </p:spPr>
      </p:pic>
    </p:spTree>
    <p:extLst>
      <p:ext uri="{BB962C8B-B14F-4D97-AF65-F5344CB8AC3E}">
        <p14:creationId xmlns:p14="http://schemas.microsoft.com/office/powerpoint/2010/main" val="11478554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8835</TotalTime>
  <Words>5666</Words>
  <Application>Microsoft Office PowerPoint</Application>
  <PresentationFormat>On-screen Show (4:3)</PresentationFormat>
  <Paragraphs>603</Paragraphs>
  <Slides>71</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Arial Narrow</vt:lpstr>
      <vt:lpstr>Calibri</vt:lpstr>
      <vt:lpstr>Courier New</vt:lpstr>
      <vt:lpstr>Tahoma</vt:lpstr>
      <vt:lpstr>Wingdings</vt:lpstr>
      <vt:lpstr>Office Theme</vt:lpstr>
      <vt:lpstr>National AIDS Control Program 20-year of battle against HIV/AIDS</vt:lpstr>
      <vt:lpstr>Content</vt:lpstr>
      <vt:lpstr>PowerPoint Presentation</vt:lpstr>
      <vt:lpstr>PowerPoint Presentation</vt:lpstr>
      <vt:lpstr>PowerPoint Presentation</vt:lpstr>
      <vt:lpstr>What is HIV/AIDS?</vt:lpstr>
      <vt:lpstr>Staging of the condition</vt:lpstr>
      <vt:lpstr>Objectives of ART  (ART to be started when CD4 count &lt;350cells/mm3; revised in 2014; )</vt:lpstr>
      <vt:lpstr>   ART/HAART is a combination of at least three drugs from different groups  </vt:lpstr>
      <vt:lpstr>Burden of disease</vt:lpstr>
      <vt:lpstr>PowerPoint Presentation</vt:lpstr>
      <vt:lpstr>HIV prevalence at the National level</vt:lpstr>
      <vt:lpstr>PowerPoint Presentation</vt:lpstr>
      <vt:lpstr>State categorization</vt:lpstr>
      <vt:lpstr>District categorization</vt:lpstr>
      <vt:lpstr>Epidemiological trend of HIV/AIDS </vt:lpstr>
      <vt:lpstr>Stakeholders</vt:lpstr>
      <vt:lpstr>NACP approaches in each phase </vt:lpstr>
      <vt:lpstr>Lessons learnt from Phase I &amp; II &amp; III </vt:lpstr>
      <vt:lpstr>NACP-IV</vt:lpstr>
      <vt:lpstr>PowerPoint Presentation</vt:lpstr>
      <vt:lpstr>NACO organizational structure</vt:lpstr>
      <vt:lpstr>Intersections with other health departments</vt:lpstr>
      <vt:lpstr>PowerPoint Presentation</vt:lpstr>
      <vt:lpstr>PowerPoint Presentation</vt:lpstr>
      <vt:lpstr>The HIV testing, counseling and treatment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achievements  NACP I (1992-1999)</vt:lpstr>
      <vt:lpstr>NACP II (1999-2007)</vt:lpstr>
      <vt:lpstr>NACP-III (2007-2012)</vt:lpstr>
      <vt:lpstr>NACP IV (2012-2017) Marching towards Sustainable Development Goals</vt:lpstr>
      <vt:lpstr>Achievements </vt:lpstr>
      <vt:lpstr>PowerPoint Presentation</vt:lpstr>
      <vt:lpstr>Legal perspective on HIV-AIDS and NACP</vt:lpstr>
      <vt:lpstr>National Strategic Plan 2017-2024 </vt:lpstr>
      <vt:lpstr>‘Three Zeros’ - i.e. zero new infections, zero AIDS-related deaths and zero discrimination</vt:lpstr>
      <vt:lpstr>PowerPoint Presentation</vt:lpstr>
      <vt:lpstr>Existing challenges</vt:lpstr>
      <vt:lpstr>PowerPoint Presentation</vt:lpstr>
      <vt:lpstr>PowerPoint Presentation</vt:lpstr>
      <vt:lpstr>Emerging issues</vt:lpstr>
      <vt:lpstr>HIV resistance</vt:lpstr>
      <vt:lpstr>PowerPoint Presentation</vt:lpstr>
      <vt:lpstr>Pradhan Mantri Jan Aarogya Yojana</vt:lpstr>
      <vt:lpstr>PowerPoint Presentation</vt:lpstr>
      <vt:lpstr>PowerPoint Presentation</vt:lpstr>
      <vt:lpstr>PowerPoint Presentation</vt:lpstr>
      <vt:lpstr>Journal paper recom</vt:lpstr>
      <vt:lpstr>PowerPoint Presentation</vt:lpstr>
      <vt:lpstr>References </vt:lpstr>
      <vt:lpstr>ORISSA, JH, CHHATT- FALCIPARUM CASES HIGH:  5% POP BUT 44% OF BURDEN</vt:lpstr>
      <vt:lpstr>RNTCP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AIDS Control Program</dc:title>
  <dc:creator>Windows User</dc:creator>
  <cp:lastModifiedBy>Shriyuta</cp:lastModifiedBy>
  <cp:revision>135</cp:revision>
  <dcterms:created xsi:type="dcterms:W3CDTF">2018-11-11T12:16:47Z</dcterms:created>
  <dcterms:modified xsi:type="dcterms:W3CDTF">2020-11-17T18:18:34Z</dcterms:modified>
</cp:coreProperties>
</file>